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y="5143500" cx="9144000"/>
  <p:notesSz cx="5143500" cy="9144000"/>
  <p:embeddedFontLst>
    <p:embeddedFont>
      <p:font typeface="Orbitron"/>
      <p:regular r:id="rId20"/>
      <p:bold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2" roundtripDataSignature="AMtx7mi1aJJ9v+Goao7r+eOTU8a58hSs7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rbitron-regular.fntdata"/><Relationship Id="rId11" Type="http://schemas.openxmlformats.org/officeDocument/2006/relationships/slide" Target="slides/slide7.xml"/><Relationship Id="rId22" Type="http://customschemas.google.com/relationships/presentationmetadata" Target="metadata"/><Relationship Id="rId10" Type="http://schemas.openxmlformats.org/officeDocument/2006/relationships/slide" Target="slides/slide6.xml"/><Relationship Id="rId21" Type="http://schemas.openxmlformats.org/officeDocument/2006/relationships/font" Target="fonts/Orbitron-bold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1" name="Google Shape;35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8" name="Google Shape;388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3" name="Google Shape;423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7" name="Google Shape;477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3" name="Google Shape;523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2" name="Google Shape;602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" name="Google Shape;3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3" name="Google Shape;18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1" name="Google Shape;23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0" name="Google Shape;27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1" name="Google Shape;31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png"/><Relationship Id="rId4" Type="http://schemas.openxmlformats.org/officeDocument/2006/relationships/image" Target="../media/image2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9.png"/><Relationship Id="rId5" Type="http://schemas.openxmlformats.org/officeDocument/2006/relationships/image" Target="../media/image16.png"/><Relationship Id="rId6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image" Target="../media/image18.png"/><Relationship Id="rId5" Type="http://schemas.openxmlformats.org/officeDocument/2006/relationships/image" Target="../media/image10.png"/><Relationship Id="rId6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8EDE2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6" name="Google Shape;1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0292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"/>
          <p:cNvSpPr/>
          <p:nvPr/>
        </p:nvSpPr>
        <p:spPr>
          <a:xfrm>
            <a:off x="0" y="0"/>
            <a:ext cx="5029200" cy="5143500"/>
          </a:xfrm>
          <a:prstGeom prst="rect">
            <a:avLst/>
          </a:prstGeom>
          <a:solidFill>
            <a:srgbClr val="000000">
              <a:alpha val="61960"/>
            </a:srgbClr>
          </a:solidFill>
          <a:ln cap="flat" cmpd="sng" w="12700">
            <a:solidFill>
              <a:srgbClr val="000000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1"/>
          <p:cNvSpPr/>
          <p:nvPr/>
        </p:nvSpPr>
        <p:spPr>
          <a:xfrm>
            <a:off x="5010912" y="0"/>
            <a:ext cx="54864" cy="5143500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1"/>
          <p:cNvSpPr/>
          <p:nvPr/>
        </p:nvSpPr>
        <p:spPr>
          <a:xfrm>
            <a:off x="5321808" y="960120"/>
            <a:ext cx="3474720" cy="32004"/>
          </a:xfrm>
          <a:prstGeom prst="rect">
            <a:avLst/>
          </a:prstGeom>
          <a:solidFill>
            <a:srgbClr val="7A6540"/>
          </a:solidFill>
          <a:ln cap="flat" cmpd="sng" w="12700">
            <a:solidFill>
              <a:srgbClr val="7A65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1"/>
          <p:cNvSpPr/>
          <p:nvPr/>
        </p:nvSpPr>
        <p:spPr>
          <a:xfrm>
            <a:off x="5321808" y="1078992"/>
            <a:ext cx="347472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0ECE6"/>
              </a:buClr>
              <a:buSzPts val="2000"/>
              <a:buFont typeface="Georgia"/>
              <a:buNone/>
            </a:pPr>
            <a:r>
              <a:rPr b="1" i="0" lang="en-US" sz="20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Nature spent 4 billion</a:t>
            </a:r>
            <a:endParaRPr b="0" i="0" sz="20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0ECE6"/>
              </a:buClr>
              <a:buSzPts val="2000"/>
              <a:buFont typeface="Georgia"/>
              <a:buNone/>
            </a:pPr>
            <a:r>
              <a:rPr b="1" i="0" lang="en-US" sz="20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years solving hard problems.</a:t>
            </a:r>
            <a:endParaRPr b="0" i="0" sz="20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5321808" y="2212848"/>
            <a:ext cx="347472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9880"/>
              </a:buClr>
              <a:buSzPts val="1050"/>
              <a:buFont typeface="Georgia"/>
              <a:buNone/>
            </a:pPr>
            <a:r>
              <a:rPr b="0" i="1" lang="en-US" sz="1050" u="none" cap="none" strike="noStrike">
                <a:solidFill>
                  <a:srgbClr val="A09880"/>
                </a:solidFill>
                <a:latin typeface="Georgia"/>
                <a:ea typeface="Georgia"/>
                <a:cs typeface="Georgia"/>
                <a:sym typeface="Georgia"/>
              </a:rPr>
              <a:t>We read the engineering manual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9880"/>
              </a:buClr>
              <a:buSzPts val="1050"/>
              <a:buFont typeface="Georgia"/>
              <a:buNone/>
            </a:pPr>
            <a:r>
              <a:rPr b="0" i="1" lang="en-US" sz="1050" u="none" cap="none" strike="noStrike">
                <a:solidFill>
                  <a:srgbClr val="A09880"/>
                </a:solidFill>
                <a:latin typeface="Georgia"/>
                <a:ea typeface="Georgia"/>
                <a:cs typeface="Georgia"/>
                <a:sym typeface="Georgia"/>
              </a:rPr>
              <a:t>it left behind — and build things with it.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5321808" y="3017520"/>
            <a:ext cx="34747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0585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605850"/>
                </a:solidFill>
                <a:latin typeface="Arial"/>
                <a:ea typeface="Arial"/>
                <a:cs typeface="Arial"/>
                <a:sym typeface="Arial"/>
              </a:rPr>
              <a:t>Investor Presentation  ·  Seed Round  ·  2026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5321808" y="4005072"/>
            <a:ext cx="54864" cy="1024128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1"/>
          <p:cNvSpPr/>
          <p:nvPr/>
        </p:nvSpPr>
        <p:spPr>
          <a:xfrm>
            <a:off x="5449824" y="4078224"/>
            <a:ext cx="3218688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C8A96E"/>
                </a:solidFill>
                <a:latin typeface="Arial"/>
                <a:ea typeface="Arial"/>
                <a:cs typeface="Arial"/>
                <a:sym typeface="Arial"/>
              </a:rPr>
              <a:t>Evan Norman, Founder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"/>
          <p:cNvSpPr/>
          <p:nvPr/>
        </p:nvSpPr>
        <p:spPr>
          <a:xfrm>
            <a:off x="5449824" y="4297680"/>
            <a:ext cx="321868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908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9A9080"/>
                </a:solidFill>
                <a:latin typeface="Arial"/>
                <a:ea typeface="Arial"/>
                <a:cs typeface="Arial"/>
                <a:sym typeface="Arial"/>
              </a:rPr>
              <a:t>512.550.4018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1"/>
          <p:cNvSpPr/>
          <p:nvPr/>
        </p:nvSpPr>
        <p:spPr>
          <a:xfrm>
            <a:off x="5449824" y="4480560"/>
            <a:ext cx="321868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908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9A9080"/>
                </a:solidFill>
                <a:latin typeface="Arial"/>
                <a:ea typeface="Arial"/>
                <a:cs typeface="Arial"/>
                <a:sym typeface="Arial"/>
              </a:rPr>
              <a:t>getdragons@dragonworx.bio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1"/>
          <p:cNvSpPr/>
          <p:nvPr/>
        </p:nvSpPr>
        <p:spPr>
          <a:xfrm>
            <a:off x="5449824" y="4663440"/>
            <a:ext cx="321868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54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7A6540"/>
                </a:solidFill>
                <a:latin typeface="Arial"/>
                <a:ea typeface="Arial"/>
                <a:cs typeface="Arial"/>
                <a:sym typeface="Arial"/>
              </a:rPr>
              <a:t>dragonworx.bio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" name="Google Shape;28;p1"/>
          <p:cNvGrpSpPr/>
          <p:nvPr/>
        </p:nvGrpSpPr>
        <p:grpSpPr>
          <a:xfrm>
            <a:off x="5321809" y="95726"/>
            <a:ext cx="3440667" cy="896467"/>
            <a:chOff x="279925" y="24875"/>
            <a:chExt cx="6793025" cy="1769925"/>
          </a:xfrm>
        </p:grpSpPr>
        <p:pic>
          <p:nvPicPr>
            <p:cNvPr id="29" name="Google Shape;29;p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79925" y="24875"/>
              <a:ext cx="1706725" cy="17699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" name="Google Shape;30;p1"/>
            <p:cNvSpPr txBox="1"/>
            <p:nvPr/>
          </p:nvSpPr>
          <p:spPr>
            <a:xfrm>
              <a:off x="2071050" y="307000"/>
              <a:ext cx="5001900" cy="123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300" lIns="46300" spcFirstLastPara="1" rIns="46300" wrap="square" tIns="463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31">
                  <a:solidFill>
                    <a:srgbClr val="D73502"/>
                  </a:solidFill>
                  <a:latin typeface="Orbitron"/>
                  <a:ea typeface="Orbitron"/>
                  <a:cs typeface="Orbitron"/>
                  <a:sym typeface="Orbitron"/>
                </a:rPr>
                <a:t>DragonWorx</a:t>
              </a:r>
              <a:endParaRPr sz="2431">
                <a:solidFill>
                  <a:srgbClr val="D73502"/>
                </a:solidFill>
                <a:latin typeface="Orbitron"/>
                <a:ea typeface="Orbitron"/>
                <a:cs typeface="Orbitron"/>
                <a:sym typeface="Orbitron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16">
                  <a:solidFill>
                    <a:srgbClr val="8A9A7A"/>
                  </a:solidFill>
                </a:rPr>
                <a:t>BIOMIMETIC TECHNOLOGIES</a:t>
              </a:r>
              <a:endParaRPr sz="1216">
                <a:solidFill>
                  <a:srgbClr val="8A9A7A"/>
                </a:solidFill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6F2"/>
        </a:solid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0"/>
          <p:cNvSpPr/>
          <p:nvPr/>
        </p:nvSpPr>
        <p:spPr>
          <a:xfrm>
            <a:off x="411480" y="274320"/>
            <a:ext cx="82296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DEFENSE MARKET POSITIONING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10"/>
          <p:cNvSpPr/>
          <p:nvPr/>
        </p:nvSpPr>
        <p:spPr>
          <a:xfrm>
            <a:off x="411480" y="512064"/>
            <a:ext cx="1463040" cy="36576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10"/>
          <p:cNvSpPr/>
          <p:nvPr/>
        </p:nvSpPr>
        <p:spPr>
          <a:xfrm>
            <a:off x="411480" y="585216"/>
            <a:ext cx="832104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</a:pPr>
            <a:r>
              <a:rPr b="1" i="0" lang="en-US" sz="24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Anduril automates the battlefield.</a:t>
            </a:r>
            <a:endParaRPr b="0" i="0" sz="24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</a:pPr>
            <a:r>
              <a:rPr b="1" i="0" lang="en-US" sz="24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DragonWorx upgrades the operator.</a:t>
            </a:r>
            <a:endParaRPr b="0" i="0" sz="24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57" name="Google Shape;35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89320" y="1371600"/>
            <a:ext cx="2834640" cy="169164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10"/>
          <p:cNvSpPr/>
          <p:nvPr/>
        </p:nvSpPr>
        <p:spPr>
          <a:xfrm>
            <a:off x="411480" y="1389888"/>
            <a:ext cx="5486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1050"/>
              <a:buFont typeface="Georgia"/>
              <a:buNone/>
            </a:pPr>
            <a:r>
              <a:rPr b="0" i="1" lang="en-US" sz="1050" u="none" cap="none" strike="noStrike">
                <a:solidFill>
                  <a:srgbClr val="7A6F65"/>
                </a:solidFill>
                <a:latin typeface="Georgia"/>
                <a:ea typeface="Georgia"/>
                <a:cs typeface="Georgia"/>
                <a:sym typeface="Georgia"/>
              </a:rPr>
              <a:t>For the missions automation cannot complete.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10"/>
          <p:cNvSpPr/>
          <p:nvPr/>
        </p:nvSpPr>
        <p:spPr>
          <a:xfrm>
            <a:off x="365760" y="1719072"/>
            <a:ext cx="4206240" cy="2971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10"/>
          <p:cNvSpPr/>
          <p:nvPr/>
        </p:nvSpPr>
        <p:spPr>
          <a:xfrm>
            <a:off x="365760" y="1719072"/>
            <a:ext cx="4206240" cy="54864"/>
          </a:xfrm>
          <a:prstGeom prst="rect">
            <a:avLst/>
          </a:prstGeom>
          <a:solidFill>
            <a:srgbClr val="3A6090"/>
          </a:solidFill>
          <a:ln cap="flat" cmpd="sng" w="12700">
            <a:solidFill>
              <a:srgbClr val="3A60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10"/>
          <p:cNvSpPr/>
          <p:nvPr/>
        </p:nvSpPr>
        <p:spPr>
          <a:xfrm>
            <a:off x="548640" y="1801368"/>
            <a:ext cx="3840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Georgia"/>
              <a:buNone/>
            </a:pPr>
            <a:r>
              <a:rPr b="1" i="0" lang="en-US" sz="1400" u="none" cap="none" strike="noStrike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rPr>
              <a:t>Anduril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10"/>
          <p:cNvSpPr/>
          <p:nvPr/>
        </p:nvSpPr>
        <p:spPr>
          <a:xfrm>
            <a:off x="548640" y="2093976"/>
            <a:ext cx="38404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6090"/>
              </a:buClr>
              <a:buSzPts val="850"/>
              <a:buFont typeface="Arial"/>
              <a:buNone/>
            </a:pPr>
            <a:r>
              <a:rPr b="0" i="1" lang="en-US" sz="850" u="none" cap="none" strike="noStrike">
                <a:solidFill>
                  <a:srgbClr val="3A6090"/>
                </a:solidFill>
                <a:latin typeface="Arial"/>
                <a:ea typeface="Arial"/>
                <a:cs typeface="Arial"/>
                <a:sym typeface="Arial"/>
              </a:rPr>
              <a:t>Automates the battlefield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10"/>
          <p:cNvSpPr/>
          <p:nvPr/>
        </p:nvSpPr>
        <p:spPr>
          <a:xfrm>
            <a:off x="548640" y="2331720"/>
            <a:ext cx="3840480" cy="27432"/>
          </a:xfrm>
          <a:prstGeom prst="rect">
            <a:avLst/>
          </a:prstGeom>
          <a:solidFill>
            <a:srgbClr val="E0D8CC"/>
          </a:solidFill>
          <a:ln cap="flat" cmpd="sng" w="12700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10"/>
          <p:cNvSpPr/>
          <p:nvPr/>
        </p:nvSpPr>
        <p:spPr>
          <a:xfrm>
            <a:off x="548640" y="2414016"/>
            <a:ext cx="3840480" cy="3383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→  Lattice OS — AI command &amp; control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10"/>
          <p:cNvSpPr/>
          <p:nvPr/>
        </p:nvSpPr>
        <p:spPr>
          <a:xfrm>
            <a:off x="548640" y="2788920"/>
            <a:ext cx="3840480" cy="3383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→  Sentry — autonomous surveillance towers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10"/>
          <p:cNvSpPr/>
          <p:nvPr/>
        </p:nvSpPr>
        <p:spPr>
          <a:xfrm>
            <a:off x="548640" y="3163824"/>
            <a:ext cx="3840480" cy="3383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→  Fury — autonomous combat aircraft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10"/>
          <p:cNvSpPr/>
          <p:nvPr/>
        </p:nvSpPr>
        <p:spPr>
          <a:xfrm>
            <a:off x="548640" y="3538728"/>
            <a:ext cx="3840480" cy="3383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→  EagleEye — AR battlefield awareness helmet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0"/>
          <p:cNvSpPr/>
          <p:nvPr/>
        </p:nvSpPr>
        <p:spPr>
          <a:xfrm>
            <a:off x="548640" y="3913632"/>
            <a:ext cx="3840480" cy="3383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→  Loitering munitions · counter-drone systems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10"/>
          <p:cNvSpPr/>
          <p:nvPr/>
        </p:nvSpPr>
        <p:spPr>
          <a:xfrm>
            <a:off x="548640" y="4160520"/>
            <a:ext cx="3840480" cy="457200"/>
          </a:xfrm>
          <a:prstGeom prst="rect">
            <a:avLst/>
          </a:prstGeom>
          <a:solidFill>
            <a:srgbClr val="F8F6F2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10"/>
          <p:cNvSpPr/>
          <p:nvPr/>
        </p:nvSpPr>
        <p:spPr>
          <a:xfrm>
            <a:off x="594360" y="4206240"/>
            <a:ext cx="37490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6090"/>
              </a:buClr>
              <a:buSzPts val="850"/>
              <a:buFont typeface="Arial"/>
              <a:buNone/>
            </a:pPr>
            <a:r>
              <a:rPr b="1" i="1" lang="en-US" sz="850" u="none" cap="none" strike="noStrike">
                <a:solidFill>
                  <a:srgbClr val="3A6090"/>
                </a:solidFill>
                <a:latin typeface="Arial"/>
                <a:ea typeface="Arial"/>
                <a:cs typeface="Arial"/>
                <a:sym typeface="Arial"/>
              </a:rPr>
              <a:t>Doctrine: Remove the human from danger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10"/>
          <p:cNvSpPr/>
          <p:nvPr/>
        </p:nvSpPr>
        <p:spPr>
          <a:xfrm>
            <a:off x="4800600" y="1719072"/>
            <a:ext cx="4206240" cy="2971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10"/>
          <p:cNvSpPr/>
          <p:nvPr/>
        </p:nvSpPr>
        <p:spPr>
          <a:xfrm>
            <a:off x="4800600" y="1719072"/>
            <a:ext cx="4206240" cy="54864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10"/>
          <p:cNvSpPr/>
          <p:nvPr/>
        </p:nvSpPr>
        <p:spPr>
          <a:xfrm>
            <a:off x="4983480" y="1801368"/>
            <a:ext cx="38404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Georgia"/>
              <a:buNone/>
            </a:pPr>
            <a:r>
              <a:rPr b="1" i="0" lang="en-US" sz="1400" u="none" cap="none" strike="noStrike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rPr>
              <a:t>DragonWorx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10"/>
          <p:cNvSpPr/>
          <p:nvPr/>
        </p:nvSpPr>
        <p:spPr>
          <a:xfrm>
            <a:off x="4983480" y="2093976"/>
            <a:ext cx="38404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850"/>
              <a:buFont typeface="Arial"/>
              <a:buNone/>
            </a:pPr>
            <a:r>
              <a:rPr b="0" i="1" lang="en-US" sz="850" u="none" cap="none" strike="noStrike">
                <a:solidFill>
                  <a:srgbClr val="C8A96E"/>
                </a:solidFill>
                <a:latin typeface="Arial"/>
                <a:ea typeface="Arial"/>
                <a:cs typeface="Arial"/>
                <a:sym typeface="Arial"/>
              </a:rPr>
              <a:t>Upgrades the operator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10"/>
          <p:cNvSpPr/>
          <p:nvPr/>
        </p:nvSpPr>
        <p:spPr>
          <a:xfrm>
            <a:off x="4983480" y="2331720"/>
            <a:ext cx="3840480" cy="27432"/>
          </a:xfrm>
          <a:prstGeom prst="rect">
            <a:avLst/>
          </a:prstGeom>
          <a:solidFill>
            <a:srgbClr val="E0D8CC"/>
          </a:solidFill>
          <a:ln cap="flat" cmpd="sng" w="12700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10"/>
          <p:cNvSpPr/>
          <p:nvPr/>
        </p:nvSpPr>
        <p:spPr>
          <a:xfrm>
            <a:off x="4983480" y="2414016"/>
            <a:ext cx="3840480" cy="3383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→  DragonSuit Apex-M — passive SOF insertion, 2× glide ratio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10"/>
          <p:cNvSpPr/>
          <p:nvPr/>
        </p:nvSpPr>
        <p:spPr>
          <a:xfrm>
            <a:off x="4983480" y="2788920"/>
            <a:ext cx="3840480" cy="3383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→  GripSuit Apex-M — silent covert structure access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10"/>
          <p:cNvSpPr/>
          <p:nvPr/>
        </p:nvSpPr>
        <p:spPr>
          <a:xfrm>
            <a:off x="4983480" y="3163824"/>
            <a:ext cx="3840480" cy="3383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→  ArmorSuit — Bouligand CFRP ballistic protection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10"/>
          <p:cNvSpPr/>
          <p:nvPr/>
        </p:nvSpPr>
        <p:spPr>
          <a:xfrm>
            <a:off x="4983480" y="3538728"/>
            <a:ext cx="3840480" cy="3383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→  SensorSuit — passive 2m electroreception, no signal emitted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0"/>
          <p:cNvSpPr/>
          <p:nvPr/>
        </p:nvSpPr>
        <p:spPr>
          <a:xfrm>
            <a:off x="4983480" y="3913632"/>
            <a:ext cx="3840480" cy="3383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→  ElectraSuit — body-motion powered sensing layer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10"/>
          <p:cNvSpPr/>
          <p:nvPr/>
        </p:nvSpPr>
        <p:spPr>
          <a:xfrm>
            <a:off x="4983480" y="4160520"/>
            <a:ext cx="3840480" cy="457200"/>
          </a:xfrm>
          <a:prstGeom prst="rect">
            <a:avLst/>
          </a:prstGeom>
          <a:solidFill>
            <a:srgbClr val="F8F6F2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10"/>
          <p:cNvSpPr/>
          <p:nvPr/>
        </p:nvSpPr>
        <p:spPr>
          <a:xfrm>
            <a:off x="5029200" y="4206240"/>
            <a:ext cx="37490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850"/>
              <a:buFont typeface="Arial"/>
              <a:buNone/>
            </a:pPr>
            <a:r>
              <a:rPr b="1" i="1" lang="en-US" sz="850" u="none" cap="none" strike="noStrike">
                <a:solidFill>
                  <a:srgbClr val="C8A96E"/>
                </a:solidFill>
                <a:latin typeface="Arial"/>
                <a:ea typeface="Arial"/>
                <a:cs typeface="Arial"/>
                <a:sym typeface="Arial"/>
              </a:rPr>
              <a:t>Doctrine: Extend the operator where machines cannot go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10"/>
          <p:cNvSpPr/>
          <p:nvPr/>
        </p:nvSpPr>
        <p:spPr>
          <a:xfrm>
            <a:off x="0" y="4873752"/>
            <a:ext cx="9144000" cy="269748"/>
          </a:xfrm>
          <a:prstGeom prst="rect">
            <a:avLst/>
          </a:prstGeom>
          <a:solidFill>
            <a:srgbClr val="2A2520"/>
          </a:solidFill>
          <a:ln cap="flat" cmpd="sng" w="12700">
            <a:solidFill>
              <a:srgbClr val="2A252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10"/>
          <p:cNvSpPr/>
          <p:nvPr/>
        </p:nvSpPr>
        <p:spPr>
          <a:xfrm>
            <a:off x="320040" y="4882896"/>
            <a:ext cx="5029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A8078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8A8078"/>
                </a:solidFill>
                <a:latin typeface="Arial"/>
                <a:ea typeface="Arial"/>
                <a:cs typeface="Arial"/>
                <a:sym typeface="Arial"/>
              </a:rPr>
              <a:t>DRAGONWORX BIOMIMETIC TECHNOLOGIES  ·  CONFIDENTIAL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0"/>
          <p:cNvSpPr/>
          <p:nvPr/>
        </p:nvSpPr>
        <p:spPr>
          <a:xfrm>
            <a:off x="5394960" y="4882896"/>
            <a:ext cx="3429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6540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7A6540"/>
                </a:solidFill>
                <a:latin typeface="Arial"/>
                <a:ea typeface="Arial"/>
                <a:cs typeface="Arial"/>
                <a:sym typeface="Arial"/>
              </a:rPr>
              <a:t>DEFENSE POSITIONING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6F2"/>
        </a:solidFill>
      </p:bgPr>
    </p:bg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1"/>
          <p:cNvSpPr/>
          <p:nvPr/>
        </p:nvSpPr>
        <p:spPr>
          <a:xfrm>
            <a:off x="411480" y="274320"/>
            <a:ext cx="82296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VALIDATION &amp; RESEARCH PARTNERS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11"/>
          <p:cNvSpPr/>
          <p:nvPr/>
        </p:nvSpPr>
        <p:spPr>
          <a:xfrm>
            <a:off x="411480" y="512064"/>
            <a:ext cx="1463040" cy="36576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11"/>
          <p:cNvSpPr/>
          <p:nvPr/>
        </p:nvSpPr>
        <p:spPr>
          <a:xfrm>
            <a:off x="411480" y="585216"/>
            <a:ext cx="832104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</a:pPr>
            <a:r>
              <a:rPr b="1" i="0" lang="en-US" sz="24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Grounded in peer-reviewed literature.</a:t>
            </a:r>
            <a:endParaRPr b="0" i="0" sz="24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</a:pPr>
            <a:r>
              <a:rPr b="1" i="0" lang="en-US" sz="24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Validated by external institutions.</a:t>
            </a:r>
            <a:endParaRPr b="0" i="0" sz="24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11"/>
          <p:cNvSpPr/>
          <p:nvPr/>
        </p:nvSpPr>
        <p:spPr>
          <a:xfrm>
            <a:off x="365760" y="1499616"/>
            <a:ext cx="4206240" cy="146304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11"/>
          <p:cNvSpPr/>
          <p:nvPr/>
        </p:nvSpPr>
        <p:spPr>
          <a:xfrm>
            <a:off x="365760" y="1499616"/>
            <a:ext cx="64008" cy="1463040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11"/>
          <p:cNvSpPr/>
          <p:nvPr/>
        </p:nvSpPr>
        <p:spPr>
          <a:xfrm>
            <a:off x="484632" y="1591056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🎓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11"/>
          <p:cNvSpPr/>
          <p:nvPr/>
        </p:nvSpPr>
        <p:spPr>
          <a:xfrm>
            <a:off x="1042416" y="1591056"/>
            <a:ext cx="3401568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C8A96E"/>
                </a:solidFill>
                <a:latin typeface="Arial"/>
                <a:ea typeface="Arial"/>
                <a:cs typeface="Arial"/>
                <a:sym typeface="Arial"/>
              </a:rPr>
              <a:t>UT ARLINGTON — MAE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11"/>
          <p:cNvSpPr/>
          <p:nvPr/>
        </p:nvSpPr>
        <p:spPr>
          <a:xfrm>
            <a:off x="1042416" y="1810512"/>
            <a:ext cx="340156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Wind tunnel: First funded milestone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11"/>
          <p:cNvSpPr/>
          <p:nvPr/>
        </p:nvSpPr>
        <p:spPr>
          <a:xfrm>
            <a:off x="493776" y="2029968"/>
            <a:ext cx="3950208" cy="8412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Active NSF biomimetic composites grant (Prof. Wen Lin). SMP/smart materials faculty (Prof. Stefan Dancila). Low-speed wind tunnel on campus. DragonSuit aerodynamic validation venue. 15 min from Richardson HQ.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11"/>
          <p:cNvSpPr/>
          <p:nvPr/>
        </p:nvSpPr>
        <p:spPr>
          <a:xfrm>
            <a:off x="4800600" y="1499616"/>
            <a:ext cx="4206240" cy="146304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11"/>
          <p:cNvSpPr/>
          <p:nvPr/>
        </p:nvSpPr>
        <p:spPr>
          <a:xfrm>
            <a:off x="4800600" y="1499616"/>
            <a:ext cx="64008" cy="1463040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11"/>
          <p:cNvSpPr/>
          <p:nvPr/>
        </p:nvSpPr>
        <p:spPr>
          <a:xfrm>
            <a:off x="4919472" y="1591056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🔬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11"/>
          <p:cNvSpPr/>
          <p:nvPr/>
        </p:nvSpPr>
        <p:spPr>
          <a:xfrm>
            <a:off x="5477256" y="1591056"/>
            <a:ext cx="3401568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C8A96E"/>
                </a:solidFill>
                <a:latin typeface="Arial"/>
                <a:ea typeface="Arial"/>
                <a:cs typeface="Arial"/>
                <a:sym typeface="Arial"/>
              </a:rPr>
              <a:t>UT DALLAS — APRL (PROF. WALTER VOIT)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11"/>
          <p:cNvSpPr/>
          <p:nvPr/>
        </p:nvSpPr>
        <p:spPr>
          <a:xfrm>
            <a:off x="5477256" y="1810512"/>
            <a:ext cx="340156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SMP fabrication partner target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11"/>
          <p:cNvSpPr/>
          <p:nvPr/>
        </p:nvSpPr>
        <p:spPr>
          <a:xfrm>
            <a:off x="4928616" y="2029968"/>
            <a:ext cx="3950208" cy="8412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Inventor of Mnemosynation — injection-moldable thermoset SMP with independently tunable Tg (23–70°C) and rubbery modulus. DARPA Young Faculty Award. Director, Center for Applied AI. 10 min from HQ.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11"/>
          <p:cNvSpPr/>
          <p:nvPr/>
        </p:nvSpPr>
        <p:spPr>
          <a:xfrm>
            <a:off x="365760" y="3072384"/>
            <a:ext cx="4206240" cy="146304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11"/>
          <p:cNvSpPr/>
          <p:nvPr/>
        </p:nvSpPr>
        <p:spPr>
          <a:xfrm>
            <a:off x="365760" y="3072384"/>
            <a:ext cx="64008" cy="1463040"/>
          </a:xfrm>
          <a:prstGeom prst="rect">
            <a:avLst/>
          </a:prstGeom>
          <a:solidFill>
            <a:srgbClr val="3A6090"/>
          </a:solidFill>
          <a:ln cap="flat" cmpd="sng" w="12700">
            <a:solidFill>
              <a:srgbClr val="3A60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11"/>
          <p:cNvSpPr/>
          <p:nvPr/>
        </p:nvSpPr>
        <p:spPr>
          <a:xfrm>
            <a:off x="484632" y="3163824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🏛️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11"/>
          <p:cNvSpPr/>
          <p:nvPr/>
        </p:nvSpPr>
        <p:spPr>
          <a:xfrm>
            <a:off x="1042416" y="3163824"/>
            <a:ext cx="3401568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6090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3A6090"/>
                </a:solidFill>
                <a:latin typeface="Arial"/>
                <a:ea typeface="Arial"/>
                <a:cs typeface="Arial"/>
                <a:sym typeface="Arial"/>
              </a:rPr>
              <a:t>DARPA / Z-MAN PROGRAM (2014)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11"/>
          <p:cNvSpPr/>
          <p:nvPr/>
        </p:nvSpPr>
        <p:spPr>
          <a:xfrm>
            <a:off x="1042416" y="3383280"/>
            <a:ext cx="340156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GripSuit TRL 5 — external validation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11"/>
          <p:cNvSpPr/>
          <p:nvPr/>
        </p:nvSpPr>
        <p:spPr>
          <a:xfrm>
            <a:off x="493776" y="3602736"/>
            <a:ext cx="3950208" cy="8412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Full human body-weight Van der Waals adhesion demonstrated on vertical glass: 100 kg climber with 22 kg pack ascending 7.6m. Core mechanism validation for GripSuit. Published result — not proprietary.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11"/>
          <p:cNvSpPr/>
          <p:nvPr/>
        </p:nvSpPr>
        <p:spPr>
          <a:xfrm>
            <a:off x="4800600" y="3072384"/>
            <a:ext cx="4206240" cy="146304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11"/>
          <p:cNvSpPr/>
          <p:nvPr/>
        </p:nvSpPr>
        <p:spPr>
          <a:xfrm>
            <a:off x="4800600" y="3072384"/>
            <a:ext cx="64008" cy="1463040"/>
          </a:xfrm>
          <a:prstGeom prst="rect">
            <a:avLst/>
          </a:prstGeom>
          <a:solidFill>
            <a:srgbClr val="3A8A3A"/>
          </a:solidFill>
          <a:ln cap="flat" cmpd="sng" w="12700">
            <a:solidFill>
              <a:srgbClr val="3A8A3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11"/>
          <p:cNvSpPr/>
          <p:nvPr/>
        </p:nvSpPr>
        <p:spPr>
          <a:xfrm>
            <a:off x="4919472" y="3163824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✈️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11"/>
          <p:cNvSpPr/>
          <p:nvPr/>
        </p:nvSpPr>
        <p:spPr>
          <a:xfrm>
            <a:off x="5477256" y="3163824"/>
            <a:ext cx="3401568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8A3A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3A8A3A"/>
                </a:solidFill>
                <a:latin typeface="Arial"/>
                <a:ea typeface="Arial"/>
                <a:cs typeface="Arial"/>
                <a:sym typeface="Arial"/>
              </a:rPr>
              <a:t>SPEEDO / LUFTHANSA TECHNIK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11"/>
          <p:cNvSpPr/>
          <p:nvPr/>
        </p:nvSpPr>
        <p:spPr>
          <a:xfrm>
            <a:off x="5477256" y="3383280"/>
            <a:ext cx="340156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DragonSuit riblet film: TRL 6 validated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11"/>
          <p:cNvSpPr/>
          <p:nvPr/>
        </p:nvSpPr>
        <p:spPr>
          <a:xfrm>
            <a:off x="4928616" y="3602736"/>
            <a:ext cx="3950208" cy="8412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Shark-denticle riblet drag reduction (8–10%) production-validated in Fastskin competition swimwear and Lufthansa Technik commercial aircraft fuselage programs. Highest-TRL technology in the DragonSuit stack.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1"/>
          <p:cNvSpPr/>
          <p:nvPr/>
        </p:nvSpPr>
        <p:spPr>
          <a:xfrm>
            <a:off x="0" y="4873752"/>
            <a:ext cx="9144000" cy="269748"/>
          </a:xfrm>
          <a:prstGeom prst="rect">
            <a:avLst/>
          </a:prstGeom>
          <a:solidFill>
            <a:srgbClr val="2A2520"/>
          </a:solidFill>
          <a:ln cap="flat" cmpd="sng" w="12700">
            <a:solidFill>
              <a:srgbClr val="2A252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11"/>
          <p:cNvSpPr/>
          <p:nvPr/>
        </p:nvSpPr>
        <p:spPr>
          <a:xfrm>
            <a:off x="320040" y="4882896"/>
            <a:ext cx="5029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A8078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8A8078"/>
                </a:solidFill>
                <a:latin typeface="Arial"/>
                <a:ea typeface="Arial"/>
                <a:cs typeface="Arial"/>
                <a:sym typeface="Arial"/>
              </a:rPr>
              <a:t>DRAGONWORX BIOMIMETIC TECHNOLOGIES  ·  CONFIDENTIAL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11"/>
          <p:cNvSpPr/>
          <p:nvPr/>
        </p:nvSpPr>
        <p:spPr>
          <a:xfrm>
            <a:off x="5394960" y="4882896"/>
            <a:ext cx="3429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6540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7A6540"/>
                </a:solidFill>
                <a:latin typeface="Arial"/>
                <a:ea typeface="Arial"/>
                <a:cs typeface="Arial"/>
                <a:sym typeface="Arial"/>
              </a:rPr>
              <a:t>VALIDATION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6F2"/>
        </a:solidFill>
      </p:bgPr>
    </p:bg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2"/>
          <p:cNvSpPr/>
          <p:nvPr/>
        </p:nvSpPr>
        <p:spPr>
          <a:xfrm>
            <a:off x="411480" y="274320"/>
            <a:ext cx="82296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REVENUE MODEL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12"/>
          <p:cNvSpPr/>
          <p:nvPr/>
        </p:nvSpPr>
        <p:spPr>
          <a:xfrm>
            <a:off x="411480" y="512064"/>
            <a:ext cx="1463040" cy="36576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p12"/>
          <p:cNvSpPr/>
          <p:nvPr/>
        </p:nvSpPr>
        <p:spPr>
          <a:xfrm>
            <a:off x="411480" y="585216"/>
            <a:ext cx="832104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</a:pPr>
            <a:r>
              <a:rPr b="1" i="0" lang="en-US" sz="24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Consumer validates. Military margins.</a:t>
            </a:r>
            <a:endParaRPr b="0" i="0" sz="24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</a:pPr>
            <a:r>
              <a:rPr b="1" i="0" lang="en-US" sz="24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Platform licenses.</a:t>
            </a:r>
            <a:endParaRPr b="0" i="0" sz="24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12"/>
          <p:cNvSpPr/>
          <p:nvPr/>
        </p:nvSpPr>
        <p:spPr>
          <a:xfrm>
            <a:off x="365760" y="1426464"/>
            <a:ext cx="2057400" cy="265176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12"/>
          <p:cNvSpPr/>
          <p:nvPr/>
        </p:nvSpPr>
        <p:spPr>
          <a:xfrm>
            <a:off x="365760" y="1426464"/>
            <a:ext cx="2057400" cy="54864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12"/>
          <p:cNvSpPr/>
          <p:nvPr/>
        </p:nvSpPr>
        <p:spPr>
          <a:xfrm>
            <a:off x="475488" y="1536192"/>
            <a:ext cx="1837944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C8A96E"/>
                </a:solidFill>
                <a:latin typeface="Arial"/>
                <a:ea typeface="Arial"/>
                <a:cs typeface="Arial"/>
                <a:sym typeface="Arial"/>
              </a:rPr>
              <a:t>CONSUMER / SPORT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12"/>
          <p:cNvSpPr/>
          <p:nvPr/>
        </p:nvSpPr>
        <p:spPr>
          <a:xfrm>
            <a:off x="475488" y="1883664"/>
            <a:ext cx="1837944" cy="502920"/>
          </a:xfrm>
          <a:prstGeom prst="rect">
            <a:avLst/>
          </a:prstGeom>
          <a:solidFill>
            <a:srgbClr val="F8F6F2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12"/>
          <p:cNvSpPr/>
          <p:nvPr/>
        </p:nvSpPr>
        <p:spPr>
          <a:xfrm>
            <a:off x="502920" y="1911096"/>
            <a:ext cx="178308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50"/>
              <a:buFont typeface="Georgia"/>
              <a:buNone/>
            </a:pPr>
            <a:r>
              <a:rPr b="1" i="0" lang="en-US" sz="950" u="none" cap="none" strike="noStrike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rPr>
              <a:t>$279–$18K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12"/>
          <p:cNvSpPr/>
          <p:nvPr/>
        </p:nvSpPr>
        <p:spPr>
          <a:xfrm>
            <a:off x="502920" y="2130552"/>
            <a:ext cx="17830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Avg. order value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12"/>
          <p:cNvSpPr/>
          <p:nvPr/>
        </p:nvSpPr>
        <p:spPr>
          <a:xfrm>
            <a:off x="475488" y="2487168"/>
            <a:ext cx="17830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Gross Margin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12"/>
          <p:cNvSpPr/>
          <p:nvPr/>
        </p:nvSpPr>
        <p:spPr>
          <a:xfrm>
            <a:off x="475488" y="2651760"/>
            <a:ext cx="17830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500"/>
              <a:buFont typeface="Georgia"/>
              <a:buNone/>
            </a:pPr>
            <a:r>
              <a:rPr b="1" i="0" lang="en-US" sz="1500" u="none" cap="none" strike="noStrike">
                <a:solidFill>
                  <a:srgbClr val="C8A96E"/>
                </a:solidFill>
                <a:latin typeface="Georgia"/>
                <a:ea typeface="Georgia"/>
                <a:cs typeface="Georgia"/>
                <a:sym typeface="Georgia"/>
              </a:rPr>
              <a:t>45–60%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12"/>
          <p:cNvSpPr/>
          <p:nvPr/>
        </p:nvSpPr>
        <p:spPr>
          <a:xfrm>
            <a:off x="475488" y="3017520"/>
            <a:ext cx="17830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Timing: Year 1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12"/>
          <p:cNvSpPr/>
          <p:nvPr/>
        </p:nvSpPr>
        <p:spPr>
          <a:xfrm>
            <a:off x="475488" y="3310128"/>
            <a:ext cx="1783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Scout + Apex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12"/>
          <p:cNvSpPr/>
          <p:nvPr/>
        </p:nvSpPr>
        <p:spPr>
          <a:xfrm>
            <a:off x="2542032" y="1426464"/>
            <a:ext cx="2057400" cy="265176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12"/>
          <p:cNvSpPr/>
          <p:nvPr/>
        </p:nvSpPr>
        <p:spPr>
          <a:xfrm>
            <a:off x="2542032" y="1426464"/>
            <a:ext cx="2057400" cy="54864"/>
          </a:xfrm>
          <a:prstGeom prst="rect">
            <a:avLst/>
          </a:prstGeom>
          <a:solidFill>
            <a:srgbClr val="B05050"/>
          </a:solidFill>
          <a:ln cap="flat" cmpd="sng" w="12700">
            <a:solidFill>
              <a:srgbClr val="B05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12"/>
          <p:cNvSpPr/>
          <p:nvPr/>
        </p:nvSpPr>
        <p:spPr>
          <a:xfrm>
            <a:off x="2651760" y="1536192"/>
            <a:ext cx="1837944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05050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B05050"/>
                </a:solidFill>
                <a:latin typeface="Arial"/>
                <a:ea typeface="Arial"/>
                <a:cs typeface="Arial"/>
                <a:sym typeface="Arial"/>
              </a:rPr>
              <a:t>MILITARY / SOF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12"/>
          <p:cNvSpPr/>
          <p:nvPr/>
        </p:nvSpPr>
        <p:spPr>
          <a:xfrm>
            <a:off x="2651760" y="1883664"/>
            <a:ext cx="1837944" cy="502920"/>
          </a:xfrm>
          <a:prstGeom prst="rect">
            <a:avLst/>
          </a:prstGeom>
          <a:solidFill>
            <a:srgbClr val="F8F6F2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12"/>
          <p:cNvSpPr/>
          <p:nvPr/>
        </p:nvSpPr>
        <p:spPr>
          <a:xfrm>
            <a:off x="2679192" y="1911096"/>
            <a:ext cx="178308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50"/>
              <a:buFont typeface="Georgia"/>
              <a:buNone/>
            </a:pPr>
            <a:r>
              <a:rPr b="1" i="0" lang="en-US" sz="950" u="none" cap="none" strike="noStrike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rPr>
              <a:t>$28K–$45K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12"/>
          <p:cNvSpPr/>
          <p:nvPr/>
        </p:nvSpPr>
        <p:spPr>
          <a:xfrm>
            <a:off x="2679192" y="2130552"/>
            <a:ext cx="17830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Avg. order value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12"/>
          <p:cNvSpPr/>
          <p:nvPr/>
        </p:nvSpPr>
        <p:spPr>
          <a:xfrm>
            <a:off x="2651760" y="2487168"/>
            <a:ext cx="17830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Gross Margin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12"/>
          <p:cNvSpPr/>
          <p:nvPr/>
        </p:nvSpPr>
        <p:spPr>
          <a:xfrm>
            <a:off x="2651760" y="2651760"/>
            <a:ext cx="17830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05050"/>
              </a:buClr>
              <a:buSzPts val="1500"/>
              <a:buFont typeface="Georgia"/>
              <a:buNone/>
            </a:pPr>
            <a:r>
              <a:rPr b="1" i="0" lang="en-US" sz="1500" u="none" cap="none" strike="noStrike">
                <a:solidFill>
                  <a:srgbClr val="B05050"/>
                </a:solidFill>
                <a:latin typeface="Georgia"/>
                <a:ea typeface="Georgia"/>
                <a:cs typeface="Georgia"/>
                <a:sym typeface="Georgia"/>
              </a:rPr>
              <a:t>65–75%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12"/>
          <p:cNvSpPr/>
          <p:nvPr/>
        </p:nvSpPr>
        <p:spPr>
          <a:xfrm>
            <a:off x="2651760" y="3017520"/>
            <a:ext cx="17830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Timing: Year 2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12"/>
          <p:cNvSpPr/>
          <p:nvPr/>
        </p:nvSpPr>
        <p:spPr>
          <a:xfrm>
            <a:off x="2651760" y="3310128"/>
            <a:ext cx="1783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Apex-M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12"/>
          <p:cNvSpPr/>
          <p:nvPr/>
        </p:nvSpPr>
        <p:spPr>
          <a:xfrm>
            <a:off x="4718304" y="1426464"/>
            <a:ext cx="2057400" cy="265176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12"/>
          <p:cNvSpPr/>
          <p:nvPr/>
        </p:nvSpPr>
        <p:spPr>
          <a:xfrm>
            <a:off x="4718304" y="1426464"/>
            <a:ext cx="2057400" cy="54864"/>
          </a:xfrm>
          <a:prstGeom prst="rect">
            <a:avLst/>
          </a:prstGeom>
          <a:solidFill>
            <a:srgbClr val="3A6090"/>
          </a:solidFill>
          <a:ln cap="flat" cmpd="sng" w="12700">
            <a:solidFill>
              <a:srgbClr val="3A60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12"/>
          <p:cNvSpPr/>
          <p:nvPr/>
        </p:nvSpPr>
        <p:spPr>
          <a:xfrm>
            <a:off x="4828032" y="1536192"/>
            <a:ext cx="1837944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6090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3A6090"/>
                </a:solidFill>
                <a:latin typeface="Arial"/>
                <a:ea typeface="Arial"/>
                <a:cs typeface="Arial"/>
                <a:sym typeface="Arial"/>
              </a:rPr>
              <a:t>SAR / GOV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12"/>
          <p:cNvSpPr/>
          <p:nvPr/>
        </p:nvSpPr>
        <p:spPr>
          <a:xfrm>
            <a:off x="4828032" y="1883664"/>
            <a:ext cx="1837944" cy="502920"/>
          </a:xfrm>
          <a:prstGeom prst="rect">
            <a:avLst/>
          </a:prstGeom>
          <a:solidFill>
            <a:srgbClr val="F8F6F2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p12"/>
          <p:cNvSpPr/>
          <p:nvPr/>
        </p:nvSpPr>
        <p:spPr>
          <a:xfrm>
            <a:off x="4855464" y="1911096"/>
            <a:ext cx="178308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50"/>
              <a:buFont typeface="Georgia"/>
              <a:buNone/>
            </a:pPr>
            <a:r>
              <a:rPr b="1" i="0" lang="en-US" sz="950" u="none" cap="none" strike="noStrike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rPr>
              <a:t>$18K–$24K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12"/>
          <p:cNvSpPr/>
          <p:nvPr/>
        </p:nvSpPr>
        <p:spPr>
          <a:xfrm>
            <a:off x="4855464" y="2130552"/>
            <a:ext cx="17830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Avg. order value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12"/>
          <p:cNvSpPr/>
          <p:nvPr/>
        </p:nvSpPr>
        <p:spPr>
          <a:xfrm>
            <a:off x="4828032" y="2487168"/>
            <a:ext cx="17830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Gross Margin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12"/>
          <p:cNvSpPr/>
          <p:nvPr/>
        </p:nvSpPr>
        <p:spPr>
          <a:xfrm>
            <a:off x="4828032" y="2651760"/>
            <a:ext cx="17830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6090"/>
              </a:buClr>
              <a:buSzPts val="1500"/>
              <a:buFont typeface="Georgia"/>
              <a:buNone/>
            </a:pPr>
            <a:r>
              <a:rPr b="1" i="0" lang="en-US" sz="1500" u="none" cap="none" strike="noStrike">
                <a:solidFill>
                  <a:srgbClr val="3A6090"/>
                </a:solidFill>
                <a:latin typeface="Georgia"/>
                <a:ea typeface="Georgia"/>
                <a:cs typeface="Georgia"/>
                <a:sym typeface="Georgia"/>
              </a:rPr>
              <a:t>60–70%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12"/>
          <p:cNvSpPr/>
          <p:nvPr/>
        </p:nvSpPr>
        <p:spPr>
          <a:xfrm>
            <a:off x="4828032" y="3017520"/>
            <a:ext cx="17830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Timing: Year 2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12"/>
          <p:cNvSpPr/>
          <p:nvPr/>
        </p:nvSpPr>
        <p:spPr>
          <a:xfrm>
            <a:off x="4828032" y="3310128"/>
            <a:ext cx="1783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Apex-SAR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12"/>
          <p:cNvSpPr/>
          <p:nvPr/>
        </p:nvSpPr>
        <p:spPr>
          <a:xfrm>
            <a:off x="6894576" y="1426464"/>
            <a:ext cx="2057400" cy="265176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0" name="Google Shape;460;p12"/>
          <p:cNvSpPr/>
          <p:nvPr/>
        </p:nvSpPr>
        <p:spPr>
          <a:xfrm>
            <a:off x="6894576" y="1426464"/>
            <a:ext cx="2057400" cy="54864"/>
          </a:xfrm>
          <a:prstGeom prst="rect">
            <a:avLst/>
          </a:prstGeom>
          <a:solidFill>
            <a:srgbClr val="3A8A3A"/>
          </a:solidFill>
          <a:ln cap="flat" cmpd="sng" w="12700">
            <a:solidFill>
              <a:srgbClr val="3A8A3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12"/>
          <p:cNvSpPr/>
          <p:nvPr/>
        </p:nvSpPr>
        <p:spPr>
          <a:xfrm>
            <a:off x="7004304" y="1536192"/>
            <a:ext cx="1837944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8A3A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3A8A3A"/>
                </a:solidFill>
                <a:latin typeface="Arial"/>
                <a:ea typeface="Arial"/>
                <a:cs typeface="Arial"/>
                <a:sym typeface="Arial"/>
              </a:rPr>
              <a:t>PLATFORM LICENSING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12"/>
          <p:cNvSpPr/>
          <p:nvPr/>
        </p:nvSpPr>
        <p:spPr>
          <a:xfrm>
            <a:off x="7004304" y="1883664"/>
            <a:ext cx="1837944" cy="502920"/>
          </a:xfrm>
          <a:prstGeom prst="rect">
            <a:avLst/>
          </a:prstGeom>
          <a:solidFill>
            <a:srgbClr val="F8F6F2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12"/>
          <p:cNvSpPr/>
          <p:nvPr/>
        </p:nvSpPr>
        <p:spPr>
          <a:xfrm>
            <a:off x="7031736" y="1911096"/>
            <a:ext cx="178308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50"/>
              <a:buFont typeface="Georgia"/>
              <a:buNone/>
            </a:pPr>
            <a:r>
              <a:rPr b="1" i="0" lang="en-US" sz="950" u="none" cap="none" strike="noStrike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rPr>
              <a:t>Royalty / SRA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12"/>
          <p:cNvSpPr/>
          <p:nvPr/>
        </p:nvSpPr>
        <p:spPr>
          <a:xfrm>
            <a:off x="7031736" y="2130552"/>
            <a:ext cx="17830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Avg. order value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12"/>
          <p:cNvSpPr/>
          <p:nvPr/>
        </p:nvSpPr>
        <p:spPr>
          <a:xfrm>
            <a:off x="7004304" y="2487168"/>
            <a:ext cx="17830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Gross Margin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12"/>
          <p:cNvSpPr/>
          <p:nvPr/>
        </p:nvSpPr>
        <p:spPr>
          <a:xfrm>
            <a:off x="7004304" y="2651760"/>
            <a:ext cx="17830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8A3A"/>
              </a:buClr>
              <a:buSzPts val="1500"/>
              <a:buFont typeface="Georgia"/>
              <a:buNone/>
            </a:pPr>
            <a:r>
              <a:rPr b="1" i="0" lang="en-US" sz="1500" u="none" cap="none" strike="noStrike">
                <a:solidFill>
                  <a:srgbClr val="3A8A3A"/>
                </a:solidFill>
                <a:latin typeface="Georgia"/>
                <a:ea typeface="Georgia"/>
                <a:cs typeface="Georgia"/>
                <a:sym typeface="Georgia"/>
              </a:rPr>
              <a:t>80%+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12"/>
          <p:cNvSpPr/>
          <p:nvPr/>
        </p:nvSpPr>
        <p:spPr>
          <a:xfrm>
            <a:off x="7004304" y="3017520"/>
            <a:ext cx="17830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Timing: Year 3+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12"/>
          <p:cNvSpPr/>
          <p:nvPr/>
        </p:nvSpPr>
        <p:spPr>
          <a:xfrm>
            <a:off x="7004304" y="3310128"/>
            <a:ext cx="1783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Industrial IP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12"/>
          <p:cNvSpPr/>
          <p:nvPr/>
        </p:nvSpPr>
        <p:spPr>
          <a:xfrm>
            <a:off x="365760" y="4224528"/>
            <a:ext cx="8412480" cy="65836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12"/>
          <p:cNvSpPr/>
          <p:nvPr/>
        </p:nvSpPr>
        <p:spPr>
          <a:xfrm>
            <a:off x="365760" y="4224528"/>
            <a:ext cx="64008" cy="658368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12"/>
          <p:cNvSpPr/>
          <p:nvPr/>
        </p:nvSpPr>
        <p:spPr>
          <a:xfrm>
            <a:off x="512064" y="4270248"/>
            <a:ext cx="81381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We are not an academic exercise. Our operating model: prototype to market, revenue funds the next iteration, repeat. Consumer validates the methodology. Military is the margin. Industrial platform is the exit.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12"/>
          <p:cNvSpPr/>
          <p:nvPr/>
        </p:nvSpPr>
        <p:spPr>
          <a:xfrm>
            <a:off x="0" y="4873752"/>
            <a:ext cx="9144000" cy="269748"/>
          </a:xfrm>
          <a:prstGeom prst="rect">
            <a:avLst/>
          </a:prstGeom>
          <a:solidFill>
            <a:srgbClr val="2A2520"/>
          </a:solidFill>
          <a:ln cap="flat" cmpd="sng" w="12700">
            <a:solidFill>
              <a:srgbClr val="2A252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p12"/>
          <p:cNvSpPr/>
          <p:nvPr/>
        </p:nvSpPr>
        <p:spPr>
          <a:xfrm>
            <a:off x="320040" y="4882896"/>
            <a:ext cx="5029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A8078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8A8078"/>
                </a:solidFill>
                <a:latin typeface="Arial"/>
                <a:ea typeface="Arial"/>
                <a:cs typeface="Arial"/>
                <a:sym typeface="Arial"/>
              </a:rPr>
              <a:t>DRAGONWORX BIOMIMETIC TECHNOLOGIES  ·  CONFIDENTIAL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12"/>
          <p:cNvSpPr/>
          <p:nvPr/>
        </p:nvSpPr>
        <p:spPr>
          <a:xfrm>
            <a:off x="5394960" y="4882896"/>
            <a:ext cx="3429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6540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7A6540"/>
                </a:solidFill>
                <a:latin typeface="Arial"/>
                <a:ea typeface="Arial"/>
                <a:cs typeface="Arial"/>
                <a:sym typeface="Arial"/>
              </a:rPr>
              <a:t>REVENUE MODEL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6F2"/>
        </a:solidFill>
      </p:bgPr>
    </p:bg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3"/>
          <p:cNvSpPr/>
          <p:nvPr/>
        </p:nvSpPr>
        <p:spPr>
          <a:xfrm>
            <a:off x="411480" y="274320"/>
            <a:ext cx="82296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USE OF FUNDS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13"/>
          <p:cNvSpPr/>
          <p:nvPr/>
        </p:nvSpPr>
        <p:spPr>
          <a:xfrm>
            <a:off x="411480" y="512064"/>
            <a:ext cx="1463040" cy="36576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13"/>
          <p:cNvSpPr/>
          <p:nvPr/>
        </p:nvSpPr>
        <p:spPr>
          <a:xfrm>
            <a:off x="411480" y="585216"/>
            <a:ext cx="832104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</a:pPr>
            <a:r>
              <a:rPr b="1" i="0" lang="en-US" sz="24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$1.8M Seed Round</a:t>
            </a:r>
            <a:endParaRPr b="0" i="0" sz="24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13"/>
          <p:cNvSpPr/>
          <p:nvPr/>
        </p:nvSpPr>
        <p:spPr>
          <a:xfrm>
            <a:off x="365760" y="1243584"/>
            <a:ext cx="2355494" cy="310896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13"/>
          <p:cNvSpPr/>
          <p:nvPr/>
        </p:nvSpPr>
        <p:spPr>
          <a:xfrm>
            <a:off x="2721254" y="1243584"/>
            <a:ext cx="2691994" cy="310896"/>
          </a:xfrm>
          <a:prstGeom prst="rect">
            <a:avLst/>
          </a:prstGeom>
          <a:solidFill>
            <a:srgbClr val="B05050"/>
          </a:solidFill>
          <a:ln cap="flat" cmpd="sng" w="12700">
            <a:solidFill>
              <a:srgbClr val="B05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13"/>
          <p:cNvSpPr/>
          <p:nvPr/>
        </p:nvSpPr>
        <p:spPr>
          <a:xfrm>
            <a:off x="5413248" y="1243584"/>
            <a:ext cx="1514246" cy="310896"/>
          </a:xfrm>
          <a:prstGeom prst="rect">
            <a:avLst/>
          </a:prstGeom>
          <a:solidFill>
            <a:srgbClr val="3A8A3A"/>
          </a:solidFill>
          <a:ln cap="flat" cmpd="sng" w="12700">
            <a:solidFill>
              <a:srgbClr val="3A8A3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13"/>
          <p:cNvSpPr/>
          <p:nvPr/>
        </p:nvSpPr>
        <p:spPr>
          <a:xfrm>
            <a:off x="6927494" y="1243584"/>
            <a:ext cx="1009498" cy="310896"/>
          </a:xfrm>
          <a:prstGeom prst="rect">
            <a:avLst/>
          </a:prstGeom>
          <a:solidFill>
            <a:srgbClr val="3A6090"/>
          </a:solidFill>
          <a:ln cap="flat" cmpd="sng" w="12700">
            <a:solidFill>
              <a:srgbClr val="3A60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13"/>
          <p:cNvSpPr/>
          <p:nvPr/>
        </p:nvSpPr>
        <p:spPr>
          <a:xfrm>
            <a:off x="7936992" y="1243584"/>
            <a:ext cx="841248" cy="310896"/>
          </a:xfrm>
          <a:prstGeom prst="rect">
            <a:avLst/>
          </a:prstGeom>
          <a:solidFill>
            <a:srgbClr val="9A9080"/>
          </a:solidFill>
          <a:ln cap="flat" cmpd="sng" w="12700">
            <a:solidFill>
              <a:srgbClr val="9A908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13"/>
          <p:cNvSpPr/>
          <p:nvPr/>
        </p:nvSpPr>
        <p:spPr>
          <a:xfrm>
            <a:off x="365760" y="1700784"/>
            <a:ext cx="841248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13"/>
          <p:cNvSpPr/>
          <p:nvPr/>
        </p:nvSpPr>
        <p:spPr>
          <a:xfrm>
            <a:off x="365760" y="1700784"/>
            <a:ext cx="64008" cy="566928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13"/>
          <p:cNvSpPr/>
          <p:nvPr/>
        </p:nvSpPr>
        <p:spPr>
          <a:xfrm>
            <a:off x="493776" y="1792224"/>
            <a:ext cx="5943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600"/>
              <a:buFont typeface="Georgia"/>
              <a:buNone/>
            </a:pPr>
            <a:r>
              <a:rPr b="1" i="0" lang="en-US" sz="1600" u="none" cap="none" strike="noStrike">
                <a:solidFill>
                  <a:srgbClr val="C8A96E"/>
                </a:solidFill>
                <a:latin typeface="Georgia"/>
                <a:ea typeface="Georgia"/>
                <a:cs typeface="Georgia"/>
                <a:sym typeface="Georgia"/>
              </a:rPr>
              <a:t>28%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13"/>
          <p:cNvSpPr/>
          <p:nvPr/>
        </p:nvSpPr>
        <p:spPr>
          <a:xfrm>
            <a:off x="1170432" y="1783080"/>
            <a:ext cx="502920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WIND TUNNEL VALIDATION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13"/>
          <p:cNvSpPr/>
          <p:nvPr/>
        </p:nvSpPr>
        <p:spPr>
          <a:xfrm>
            <a:off x="7132320" y="1755648"/>
            <a:ext cx="15544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Georgia"/>
              <a:buNone/>
            </a:pPr>
            <a:r>
              <a:rPr b="1" i="0" lang="en-US" sz="1400" u="none" cap="none" strike="noStrike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rPr>
              <a:t>$504K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13"/>
          <p:cNvSpPr/>
          <p:nvPr/>
        </p:nvSpPr>
        <p:spPr>
          <a:xfrm>
            <a:off x="1170432" y="1984248"/>
            <a:ext cx="747979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DragonSuit aerodynamic stack — UTA ARC low-speed tunnel. TRL 4 → 5–6. Tubercle, auxetic, and SMP rib geometry validation.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13"/>
          <p:cNvSpPr/>
          <p:nvPr/>
        </p:nvSpPr>
        <p:spPr>
          <a:xfrm>
            <a:off x="365760" y="2331720"/>
            <a:ext cx="841248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13"/>
          <p:cNvSpPr/>
          <p:nvPr/>
        </p:nvSpPr>
        <p:spPr>
          <a:xfrm>
            <a:off x="365760" y="2331720"/>
            <a:ext cx="64008" cy="566928"/>
          </a:xfrm>
          <a:prstGeom prst="rect">
            <a:avLst/>
          </a:prstGeom>
          <a:solidFill>
            <a:srgbClr val="B05050"/>
          </a:solidFill>
          <a:ln cap="flat" cmpd="sng" w="12700">
            <a:solidFill>
              <a:srgbClr val="B05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13"/>
          <p:cNvSpPr/>
          <p:nvPr/>
        </p:nvSpPr>
        <p:spPr>
          <a:xfrm>
            <a:off x="493776" y="2423160"/>
            <a:ext cx="5943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05050"/>
              </a:buClr>
              <a:buSzPts val="1600"/>
              <a:buFont typeface="Georgia"/>
              <a:buNone/>
            </a:pPr>
            <a:r>
              <a:rPr b="1" i="0" lang="en-US" sz="1600" u="none" cap="none" strike="noStrike">
                <a:solidFill>
                  <a:srgbClr val="B05050"/>
                </a:solidFill>
                <a:latin typeface="Georgia"/>
                <a:ea typeface="Georgia"/>
                <a:cs typeface="Georgia"/>
                <a:sym typeface="Georgia"/>
              </a:rPr>
              <a:t>32%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13"/>
          <p:cNvSpPr/>
          <p:nvPr/>
        </p:nvSpPr>
        <p:spPr>
          <a:xfrm>
            <a:off x="1170432" y="2414016"/>
            <a:ext cx="502920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FIRST-ARTICLE APEX PROTOTYPE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13"/>
          <p:cNvSpPr/>
          <p:nvPr/>
        </p:nvSpPr>
        <p:spPr>
          <a:xfrm>
            <a:off x="7132320" y="2386584"/>
            <a:ext cx="15544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Georgia"/>
              <a:buNone/>
            </a:pPr>
            <a:r>
              <a:rPr b="1" i="0" lang="en-US" sz="1400" u="none" cap="none" strike="noStrike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rPr>
              <a:t>$576K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13"/>
          <p:cNvSpPr/>
          <p:nvPr/>
        </p:nvSpPr>
        <p:spPr>
          <a:xfrm>
            <a:off x="1170432" y="2615184"/>
            <a:ext cx="747979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Full 5-layer composite stack fabrication. SMP rib skeleton + auxetic panel manufacturing. Pilot fit validation. Pre-production tooling.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13"/>
          <p:cNvSpPr/>
          <p:nvPr/>
        </p:nvSpPr>
        <p:spPr>
          <a:xfrm>
            <a:off x="365760" y="2962656"/>
            <a:ext cx="841248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1" name="Google Shape;501;p13"/>
          <p:cNvSpPr/>
          <p:nvPr/>
        </p:nvSpPr>
        <p:spPr>
          <a:xfrm>
            <a:off x="365760" y="2962656"/>
            <a:ext cx="64008" cy="566928"/>
          </a:xfrm>
          <a:prstGeom prst="rect">
            <a:avLst/>
          </a:prstGeom>
          <a:solidFill>
            <a:srgbClr val="3A8A3A"/>
          </a:solidFill>
          <a:ln cap="flat" cmpd="sng" w="12700">
            <a:solidFill>
              <a:srgbClr val="3A8A3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p13"/>
          <p:cNvSpPr/>
          <p:nvPr/>
        </p:nvSpPr>
        <p:spPr>
          <a:xfrm>
            <a:off x="493776" y="3054096"/>
            <a:ext cx="5943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A8A3A"/>
              </a:buClr>
              <a:buSzPts val="1600"/>
              <a:buFont typeface="Georgia"/>
              <a:buNone/>
            </a:pPr>
            <a:r>
              <a:rPr b="1" i="0" lang="en-US" sz="1600" u="none" cap="none" strike="noStrike">
                <a:solidFill>
                  <a:srgbClr val="3A8A3A"/>
                </a:solidFill>
                <a:latin typeface="Georgia"/>
                <a:ea typeface="Georgia"/>
                <a:cs typeface="Georgia"/>
                <a:sym typeface="Georgia"/>
              </a:rPr>
              <a:t>18%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13"/>
          <p:cNvSpPr/>
          <p:nvPr/>
        </p:nvSpPr>
        <p:spPr>
          <a:xfrm>
            <a:off x="1170432" y="3044952"/>
            <a:ext cx="502920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GRIPSUIT NANO-PILLAR PILOT RUN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13"/>
          <p:cNvSpPr/>
          <p:nvPr/>
        </p:nvSpPr>
        <p:spPr>
          <a:xfrm>
            <a:off x="7132320" y="3017520"/>
            <a:ext cx="15544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Georgia"/>
              <a:buNone/>
            </a:pPr>
            <a:r>
              <a:rPr b="1" i="0" lang="en-US" sz="1400" u="none" cap="none" strike="noStrike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rPr>
              <a:t>$324K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13"/>
          <p:cNvSpPr/>
          <p:nvPr/>
        </p:nvSpPr>
        <p:spPr>
          <a:xfrm>
            <a:off x="1170432" y="3246120"/>
            <a:ext cx="747979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Polyurethane nano-pillar array pilot production. Fluoropolymer tip-cap deposition. Electrostatic augmentation layer. Pad area testing.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13"/>
          <p:cNvSpPr/>
          <p:nvPr/>
        </p:nvSpPr>
        <p:spPr>
          <a:xfrm>
            <a:off x="365760" y="3593592"/>
            <a:ext cx="841248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p13"/>
          <p:cNvSpPr/>
          <p:nvPr/>
        </p:nvSpPr>
        <p:spPr>
          <a:xfrm>
            <a:off x="365760" y="3593592"/>
            <a:ext cx="64008" cy="566928"/>
          </a:xfrm>
          <a:prstGeom prst="rect">
            <a:avLst/>
          </a:prstGeom>
          <a:solidFill>
            <a:srgbClr val="3A6090"/>
          </a:solidFill>
          <a:ln cap="flat" cmpd="sng" w="12700">
            <a:solidFill>
              <a:srgbClr val="3A60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13"/>
          <p:cNvSpPr/>
          <p:nvPr/>
        </p:nvSpPr>
        <p:spPr>
          <a:xfrm>
            <a:off x="493776" y="3685032"/>
            <a:ext cx="5943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A6090"/>
              </a:buClr>
              <a:buSzPts val="1600"/>
              <a:buFont typeface="Georgia"/>
              <a:buNone/>
            </a:pPr>
            <a:r>
              <a:rPr b="1" i="0" lang="en-US" sz="1600" u="none" cap="none" strike="noStrike">
                <a:solidFill>
                  <a:srgbClr val="3A6090"/>
                </a:solidFill>
                <a:latin typeface="Georgia"/>
                <a:ea typeface="Georgia"/>
                <a:cs typeface="Georgia"/>
                <a:sym typeface="Georgia"/>
              </a:rPr>
              <a:t>12%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13"/>
          <p:cNvSpPr/>
          <p:nvPr/>
        </p:nvSpPr>
        <p:spPr>
          <a:xfrm>
            <a:off x="1170432" y="3675888"/>
            <a:ext cx="502920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RESEARCH PARTNERSHIPS (UTA/UTD)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13"/>
          <p:cNvSpPr/>
          <p:nvPr/>
        </p:nvSpPr>
        <p:spPr>
          <a:xfrm>
            <a:off x="7132320" y="3648456"/>
            <a:ext cx="15544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Georgia"/>
              <a:buNone/>
            </a:pPr>
            <a:r>
              <a:rPr b="1" i="0" lang="en-US" sz="1400" u="none" cap="none" strike="noStrike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rPr>
              <a:t>$216K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13"/>
          <p:cNvSpPr/>
          <p:nvPr/>
        </p:nvSpPr>
        <p:spPr>
          <a:xfrm>
            <a:off x="1170432" y="3877056"/>
            <a:ext cx="747979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Sponsored research at UTA MAE and UTD APRL. Graduate researchers. Lab access. SMP formulation development with Prof. Voit.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13"/>
          <p:cNvSpPr/>
          <p:nvPr/>
        </p:nvSpPr>
        <p:spPr>
          <a:xfrm>
            <a:off x="365760" y="4224528"/>
            <a:ext cx="841248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p13"/>
          <p:cNvSpPr/>
          <p:nvPr/>
        </p:nvSpPr>
        <p:spPr>
          <a:xfrm>
            <a:off x="365760" y="4224528"/>
            <a:ext cx="64008" cy="566928"/>
          </a:xfrm>
          <a:prstGeom prst="rect">
            <a:avLst/>
          </a:prstGeom>
          <a:solidFill>
            <a:srgbClr val="9A9080"/>
          </a:solidFill>
          <a:ln cap="flat" cmpd="sng" w="12700">
            <a:solidFill>
              <a:srgbClr val="9A908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p13"/>
          <p:cNvSpPr/>
          <p:nvPr/>
        </p:nvSpPr>
        <p:spPr>
          <a:xfrm>
            <a:off x="493776" y="4315968"/>
            <a:ext cx="5943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A9080"/>
              </a:buClr>
              <a:buSzPts val="1600"/>
              <a:buFont typeface="Georgia"/>
              <a:buNone/>
            </a:pPr>
            <a:r>
              <a:rPr b="1" i="0" lang="en-US" sz="1600" u="none" cap="none" strike="noStrike">
                <a:solidFill>
                  <a:srgbClr val="9A9080"/>
                </a:solidFill>
                <a:latin typeface="Georgia"/>
                <a:ea typeface="Georgia"/>
                <a:cs typeface="Georgia"/>
                <a:sym typeface="Georgia"/>
              </a:rPr>
              <a:t>10%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13"/>
          <p:cNvSpPr/>
          <p:nvPr/>
        </p:nvSpPr>
        <p:spPr>
          <a:xfrm>
            <a:off x="1170432" y="4306824"/>
            <a:ext cx="502920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OPERATIONS &amp; IP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13"/>
          <p:cNvSpPr/>
          <p:nvPr/>
        </p:nvSpPr>
        <p:spPr>
          <a:xfrm>
            <a:off x="7132320" y="4279392"/>
            <a:ext cx="15544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Georgia"/>
              <a:buNone/>
            </a:pPr>
            <a:r>
              <a:rPr b="1" i="0" lang="en-US" sz="1400" u="none" cap="none" strike="noStrike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rPr>
              <a:t>$180K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13"/>
          <p:cNvSpPr/>
          <p:nvPr/>
        </p:nvSpPr>
        <p:spPr>
          <a:xfrm>
            <a:off x="1170432" y="4507992"/>
            <a:ext cx="747979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Delaware C-Corp formation. IP assignment. Patent filings on auxetic panel geometry, nano-pillar backing substrate, and SMP rib integration.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13"/>
          <p:cNvSpPr/>
          <p:nvPr/>
        </p:nvSpPr>
        <p:spPr>
          <a:xfrm>
            <a:off x="0" y="4873752"/>
            <a:ext cx="9144000" cy="269748"/>
          </a:xfrm>
          <a:prstGeom prst="rect">
            <a:avLst/>
          </a:prstGeom>
          <a:solidFill>
            <a:srgbClr val="2A2520"/>
          </a:solidFill>
          <a:ln cap="flat" cmpd="sng" w="12700">
            <a:solidFill>
              <a:srgbClr val="2A252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13"/>
          <p:cNvSpPr/>
          <p:nvPr/>
        </p:nvSpPr>
        <p:spPr>
          <a:xfrm>
            <a:off x="320040" y="4882896"/>
            <a:ext cx="5029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A8078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8A8078"/>
                </a:solidFill>
                <a:latin typeface="Arial"/>
                <a:ea typeface="Arial"/>
                <a:cs typeface="Arial"/>
                <a:sym typeface="Arial"/>
              </a:rPr>
              <a:t>DRAGONWORX BIOMIMETIC TECHNOLOGIES  ·  CONFIDENTIAL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13"/>
          <p:cNvSpPr/>
          <p:nvPr/>
        </p:nvSpPr>
        <p:spPr>
          <a:xfrm>
            <a:off x="5394960" y="4882896"/>
            <a:ext cx="3429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6540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7A6540"/>
                </a:solidFill>
                <a:latin typeface="Arial"/>
                <a:ea typeface="Arial"/>
                <a:cs typeface="Arial"/>
                <a:sym typeface="Arial"/>
              </a:rPr>
              <a:t>USE OF FUNDS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6F2"/>
        </a:solidFill>
      </p:bgPr>
    </p:bg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14"/>
          <p:cNvSpPr/>
          <p:nvPr/>
        </p:nvSpPr>
        <p:spPr>
          <a:xfrm>
            <a:off x="411480" y="274320"/>
            <a:ext cx="82296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TECHNOLOGY READINESS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14"/>
          <p:cNvSpPr/>
          <p:nvPr/>
        </p:nvSpPr>
        <p:spPr>
          <a:xfrm>
            <a:off x="411480" y="512064"/>
            <a:ext cx="1463040" cy="36576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14"/>
          <p:cNvSpPr/>
          <p:nvPr/>
        </p:nvSpPr>
        <p:spPr>
          <a:xfrm>
            <a:off x="411480" y="585216"/>
            <a:ext cx="832104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</a:pPr>
            <a:r>
              <a:rPr b="1" i="0" lang="en-US" sz="24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TRL sourced from peer-reviewed literature,</a:t>
            </a:r>
            <a:endParaRPr b="0" i="0" sz="24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</a:pPr>
            <a:r>
              <a:rPr b="1" i="0" lang="en-US" sz="24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not internal optimism.</a:t>
            </a:r>
            <a:endParaRPr b="0" i="0" sz="24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14"/>
          <p:cNvSpPr/>
          <p:nvPr/>
        </p:nvSpPr>
        <p:spPr>
          <a:xfrm>
            <a:off x="365760" y="1417320"/>
            <a:ext cx="8412480" cy="256032"/>
          </a:xfrm>
          <a:prstGeom prst="rect">
            <a:avLst/>
          </a:prstGeom>
          <a:solidFill>
            <a:srgbClr val="F2EFE9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14"/>
          <p:cNvSpPr/>
          <p:nvPr/>
        </p:nvSpPr>
        <p:spPr>
          <a:xfrm>
            <a:off x="457200" y="1435608"/>
            <a:ext cx="438912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Technology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14"/>
          <p:cNvSpPr/>
          <p:nvPr/>
        </p:nvSpPr>
        <p:spPr>
          <a:xfrm>
            <a:off x="4892040" y="1435608"/>
            <a:ext cx="50292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TRL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14"/>
          <p:cNvSpPr/>
          <p:nvPr/>
        </p:nvSpPr>
        <p:spPr>
          <a:xfrm>
            <a:off x="5440680" y="1435608"/>
            <a:ext cx="324612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External Validation Basis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14"/>
          <p:cNvSpPr/>
          <p:nvPr/>
        </p:nvSpPr>
        <p:spPr>
          <a:xfrm>
            <a:off x="365760" y="1709928"/>
            <a:ext cx="8412480" cy="235915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p14"/>
          <p:cNvSpPr/>
          <p:nvPr/>
        </p:nvSpPr>
        <p:spPr>
          <a:xfrm>
            <a:off x="457200" y="1737360"/>
            <a:ext cx="4389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DragonSuit — Shark Riblet Film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14"/>
          <p:cNvSpPr/>
          <p:nvPr/>
        </p:nvSpPr>
        <p:spPr>
          <a:xfrm>
            <a:off x="4892040" y="1746504"/>
            <a:ext cx="502920" cy="164592"/>
          </a:xfrm>
          <a:prstGeom prst="rect">
            <a:avLst/>
          </a:prstGeom>
          <a:solidFill>
            <a:srgbClr val="3A8A3A"/>
          </a:solidFill>
          <a:ln cap="flat" cmpd="sng" w="12700">
            <a:solidFill>
              <a:srgbClr val="3A8A3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14"/>
          <p:cNvSpPr/>
          <p:nvPr/>
        </p:nvSpPr>
        <p:spPr>
          <a:xfrm>
            <a:off x="4892040" y="1737360"/>
            <a:ext cx="5029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A0A0A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14"/>
          <p:cNvSpPr/>
          <p:nvPr/>
        </p:nvSpPr>
        <p:spPr>
          <a:xfrm>
            <a:off x="5440680" y="1737360"/>
            <a:ext cx="3246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Production-validated: Speedo Fastskin + Lufthansa Technik fuselage programs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14"/>
          <p:cNvSpPr/>
          <p:nvPr/>
        </p:nvSpPr>
        <p:spPr>
          <a:xfrm>
            <a:off x="365760" y="1954987"/>
            <a:ext cx="8412480" cy="235915"/>
          </a:xfrm>
          <a:prstGeom prst="rect">
            <a:avLst/>
          </a:prstGeom>
          <a:solidFill>
            <a:srgbClr val="F8F6F2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9" name="Google Shape;539;p14"/>
          <p:cNvSpPr/>
          <p:nvPr/>
        </p:nvSpPr>
        <p:spPr>
          <a:xfrm>
            <a:off x="457200" y="1982419"/>
            <a:ext cx="4389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ArmorSuit — Helicoidal CFRP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14"/>
          <p:cNvSpPr/>
          <p:nvPr/>
        </p:nvSpPr>
        <p:spPr>
          <a:xfrm>
            <a:off x="4892040" y="1991563"/>
            <a:ext cx="502920" cy="164592"/>
          </a:xfrm>
          <a:prstGeom prst="rect">
            <a:avLst/>
          </a:prstGeom>
          <a:solidFill>
            <a:srgbClr val="3A8A3A"/>
          </a:solidFill>
          <a:ln cap="flat" cmpd="sng" w="12700">
            <a:solidFill>
              <a:srgbClr val="3A8A3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1" name="Google Shape;541;p14"/>
          <p:cNvSpPr/>
          <p:nvPr/>
        </p:nvSpPr>
        <p:spPr>
          <a:xfrm>
            <a:off x="4892040" y="1982419"/>
            <a:ext cx="5029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A0A0A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14"/>
          <p:cNvSpPr/>
          <p:nvPr/>
        </p:nvSpPr>
        <p:spPr>
          <a:xfrm>
            <a:off x="5440680" y="1982419"/>
            <a:ext cx="3246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Bouligand layup validated for armor applications across multiple published studies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14"/>
          <p:cNvSpPr/>
          <p:nvPr/>
        </p:nvSpPr>
        <p:spPr>
          <a:xfrm>
            <a:off x="365760" y="2200046"/>
            <a:ext cx="8412480" cy="235915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14"/>
          <p:cNvSpPr/>
          <p:nvPr/>
        </p:nvSpPr>
        <p:spPr>
          <a:xfrm>
            <a:off x="457200" y="2227478"/>
            <a:ext cx="4389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GripSuit — Van der Waals Adhesion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14"/>
          <p:cNvSpPr/>
          <p:nvPr/>
        </p:nvSpPr>
        <p:spPr>
          <a:xfrm>
            <a:off x="4892040" y="2236622"/>
            <a:ext cx="502920" cy="164592"/>
          </a:xfrm>
          <a:prstGeom prst="rect">
            <a:avLst/>
          </a:prstGeom>
          <a:solidFill>
            <a:srgbClr val="3A8A3A"/>
          </a:solidFill>
          <a:ln cap="flat" cmpd="sng" w="12700">
            <a:solidFill>
              <a:srgbClr val="3A8A3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6" name="Google Shape;546;p14"/>
          <p:cNvSpPr/>
          <p:nvPr/>
        </p:nvSpPr>
        <p:spPr>
          <a:xfrm>
            <a:off x="4892040" y="2227478"/>
            <a:ext cx="5029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A0A0A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14"/>
          <p:cNvSpPr/>
          <p:nvPr/>
        </p:nvSpPr>
        <p:spPr>
          <a:xfrm>
            <a:off x="5440680" y="2227478"/>
            <a:ext cx="3246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DARPA Z-Man: full human body weight on vertical glass (2014, published)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14"/>
          <p:cNvSpPr/>
          <p:nvPr/>
        </p:nvSpPr>
        <p:spPr>
          <a:xfrm>
            <a:off x="365760" y="2445106"/>
            <a:ext cx="8412480" cy="235915"/>
          </a:xfrm>
          <a:prstGeom prst="rect">
            <a:avLst/>
          </a:prstGeom>
          <a:solidFill>
            <a:srgbClr val="F8F6F2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14"/>
          <p:cNvSpPr/>
          <p:nvPr/>
        </p:nvSpPr>
        <p:spPr>
          <a:xfrm>
            <a:off x="457200" y="2472538"/>
            <a:ext cx="4389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JumpSuit — Resilin Spring Joints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14"/>
          <p:cNvSpPr/>
          <p:nvPr/>
        </p:nvSpPr>
        <p:spPr>
          <a:xfrm>
            <a:off x="4892040" y="2481682"/>
            <a:ext cx="502920" cy="164592"/>
          </a:xfrm>
          <a:prstGeom prst="rect">
            <a:avLst/>
          </a:prstGeom>
          <a:solidFill>
            <a:srgbClr val="3A8A3A"/>
          </a:solidFill>
          <a:ln cap="flat" cmpd="sng" w="12700">
            <a:solidFill>
              <a:srgbClr val="3A8A3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" name="Google Shape;551;p14"/>
          <p:cNvSpPr/>
          <p:nvPr/>
        </p:nvSpPr>
        <p:spPr>
          <a:xfrm>
            <a:off x="4892040" y="2472538"/>
            <a:ext cx="5029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A0A0A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14"/>
          <p:cNvSpPr/>
          <p:nvPr/>
        </p:nvSpPr>
        <p:spPr>
          <a:xfrm>
            <a:off x="5440680" y="2472538"/>
            <a:ext cx="3246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Carbon fiber leaf-spring bistable mechanism validated at component scale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14"/>
          <p:cNvSpPr/>
          <p:nvPr/>
        </p:nvSpPr>
        <p:spPr>
          <a:xfrm>
            <a:off x="365760" y="2690165"/>
            <a:ext cx="8412480" cy="235915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" name="Google Shape;554;p14"/>
          <p:cNvSpPr/>
          <p:nvPr/>
        </p:nvSpPr>
        <p:spPr>
          <a:xfrm>
            <a:off x="457200" y="2717597"/>
            <a:ext cx="4389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DragonSuit — SMP Rib Skeleton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14"/>
          <p:cNvSpPr/>
          <p:nvPr/>
        </p:nvSpPr>
        <p:spPr>
          <a:xfrm>
            <a:off x="4892040" y="2726741"/>
            <a:ext cx="502920" cy="164592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" name="Google Shape;556;p14"/>
          <p:cNvSpPr/>
          <p:nvPr/>
        </p:nvSpPr>
        <p:spPr>
          <a:xfrm>
            <a:off x="4892040" y="2717597"/>
            <a:ext cx="5029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A0A0A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14"/>
          <p:cNvSpPr/>
          <p:nvPr/>
        </p:nvSpPr>
        <p:spPr>
          <a:xfrm>
            <a:off x="5440680" y="2717597"/>
            <a:ext cx="3246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DiAPLEX SMP + NACA profiling — component-level lab validation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14"/>
          <p:cNvSpPr/>
          <p:nvPr/>
        </p:nvSpPr>
        <p:spPr>
          <a:xfrm>
            <a:off x="365760" y="2935224"/>
            <a:ext cx="8412480" cy="235915"/>
          </a:xfrm>
          <a:prstGeom prst="rect">
            <a:avLst/>
          </a:prstGeom>
          <a:solidFill>
            <a:srgbClr val="F8F6F2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14"/>
          <p:cNvSpPr/>
          <p:nvPr/>
        </p:nvSpPr>
        <p:spPr>
          <a:xfrm>
            <a:off x="457200" y="2962656"/>
            <a:ext cx="4389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DragonSuit — Auxetic Metamaterial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14"/>
          <p:cNvSpPr/>
          <p:nvPr/>
        </p:nvSpPr>
        <p:spPr>
          <a:xfrm>
            <a:off x="4892040" y="2971800"/>
            <a:ext cx="502920" cy="164592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p14"/>
          <p:cNvSpPr/>
          <p:nvPr/>
        </p:nvSpPr>
        <p:spPr>
          <a:xfrm>
            <a:off x="4892040" y="2962656"/>
            <a:ext cx="5029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A0A0A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14"/>
          <p:cNvSpPr/>
          <p:nvPr/>
        </p:nvSpPr>
        <p:spPr>
          <a:xfrm>
            <a:off x="5440680" y="2962656"/>
            <a:ext cx="3246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Re-entrant lattice self-cambering under load — validated at component scale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14"/>
          <p:cNvSpPr/>
          <p:nvPr/>
        </p:nvSpPr>
        <p:spPr>
          <a:xfrm>
            <a:off x="365760" y="3180283"/>
            <a:ext cx="8412480" cy="235915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14"/>
          <p:cNvSpPr/>
          <p:nvPr/>
        </p:nvSpPr>
        <p:spPr>
          <a:xfrm>
            <a:off x="457200" y="3207715"/>
            <a:ext cx="4389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DragonSuit — Tubercle Leading Edge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14"/>
          <p:cNvSpPr/>
          <p:nvPr/>
        </p:nvSpPr>
        <p:spPr>
          <a:xfrm>
            <a:off x="4892040" y="3216859"/>
            <a:ext cx="502920" cy="164592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" name="Google Shape;566;p14"/>
          <p:cNvSpPr/>
          <p:nvPr/>
        </p:nvSpPr>
        <p:spPr>
          <a:xfrm>
            <a:off x="4892040" y="3207715"/>
            <a:ext cx="5029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A0A0A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14"/>
          <p:cNvSpPr/>
          <p:nvPr/>
        </p:nvSpPr>
        <p:spPr>
          <a:xfrm>
            <a:off x="5440680" y="3207715"/>
            <a:ext cx="3246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Humpback geometry wind tunnel data published in multiple aerodynamics studies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14"/>
          <p:cNvSpPr/>
          <p:nvPr/>
        </p:nvSpPr>
        <p:spPr>
          <a:xfrm>
            <a:off x="365760" y="3425342"/>
            <a:ext cx="8412480" cy="235915"/>
          </a:xfrm>
          <a:prstGeom prst="rect">
            <a:avLst/>
          </a:prstGeom>
          <a:solidFill>
            <a:srgbClr val="F8F6F2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14"/>
          <p:cNvSpPr/>
          <p:nvPr/>
        </p:nvSpPr>
        <p:spPr>
          <a:xfrm>
            <a:off x="457200" y="3452774"/>
            <a:ext cx="4389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DragonSuit — Anisotropic Washout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14"/>
          <p:cNvSpPr/>
          <p:nvPr/>
        </p:nvSpPr>
        <p:spPr>
          <a:xfrm>
            <a:off x="4892040" y="3461918"/>
            <a:ext cx="502920" cy="164592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p14"/>
          <p:cNvSpPr/>
          <p:nvPr/>
        </p:nvSpPr>
        <p:spPr>
          <a:xfrm>
            <a:off x="4892040" y="3452774"/>
            <a:ext cx="5029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0A0A0A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14"/>
          <p:cNvSpPr/>
          <p:nvPr/>
        </p:nvSpPr>
        <p:spPr>
          <a:xfrm>
            <a:off x="5440680" y="3452774"/>
            <a:ext cx="3246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Fiber-schedule washout mechanism — composite mechanics literature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14"/>
          <p:cNvSpPr/>
          <p:nvPr/>
        </p:nvSpPr>
        <p:spPr>
          <a:xfrm>
            <a:off x="365760" y="3670402"/>
            <a:ext cx="8412480" cy="235915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p14"/>
          <p:cNvSpPr/>
          <p:nvPr/>
        </p:nvSpPr>
        <p:spPr>
          <a:xfrm>
            <a:off x="457200" y="3697834"/>
            <a:ext cx="4389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AquaSuit — Boxfish Hull + Plastron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14"/>
          <p:cNvSpPr/>
          <p:nvPr/>
        </p:nvSpPr>
        <p:spPr>
          <a:xfrm>
            <a:off x="4892040" y="3706978"/>
            <a:ext cx="502920" cy="164592"/>
          </a:xfrm>
          <a:prstGeom prst="rect">
            <a:avLst/>
          </a:prstGeom>
          <a:solidFill>
            <a:srgbClr val="7A6F65"/>
          </a:solidFill>
          <a:ln cap="flat" cmpd="sng" w="12700">
            <a:solidFill>
              <a:srgbClr val="7A6F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6" name="Google Shape;576;p14"/>
          <p:cNvSpPr/>
          <p:nvPr/>
        </p:nvSpPr>
        <p:spPr>
          <a:xfrm>
            <a:off x="4892040" y="3697834"/>
            <a:ext cx="5029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0ECE6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F0ECE6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14"/>
          <p:cNvSpPr/>
          <p:nvPr/>
        </p:nvSpPr>
        <p:spPr>
          <a:xfrm>
            <a:off x="5440680" y="3697834"/>
            <a:ext cx="3246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CFD-validated hull geometry; air plastron mechanism lab demonstrated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14"/>
          <p:cNvSpPr/>
          <p:nvPr/>
        </p:nvSpPr>
        <p:spPr>
          <a:xfrm>
            <a:off x="365760" y="3915461"/>
            <a:ext cx="8412480" cy="235915"/>
          </a:xfrm>
          <a:prstGeom prst="rect">
            <a:avLst/>
          </a:prstGeom>
          <a:solidFill>
            <a:srgbClr val="F8F6F2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14"/>
          <p:cNvSpPr/>
          <p:nvPr/>
        </p:nvSpPr>
        <p:spPr>
          <a:xfrm>
            <a:off x="457200" y="3942893"/>
            <a:ext cx="4389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ElectraSuit — PVDF + Electroreception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14"/>
          <p:cNvSpPr/>
          <p:nvPr/>
        </p:nvSpPr>
        <p:spPr>
          <a:xfrm>
            <a:off x="4892040" y="3952037"/>
            <a:ext cx="502920" cy="164592"/>
          </a:xfrm>
          <a:prstGeom prst="rect">
            <a:avLst/>
          </a:prstGeom>
          <a:solidFill>
            <a:srgbClr val="7A6F65"/>
          </a:solidFill>
          <a:ln cap="flat" cmpd="sng" w="12700">
            <a:solidFill>
              <a:srgbClr val="7A6F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p14"/>
          <p:cNvSpPr/>
          <p:nvPr/>
        </p:nvSpPr>
        <p:spPr>
          <a:xfrm>
            <a:off x="4892040" y="3942893"/>
            <a:ext cx="5029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0ECE6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F0ECE6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14"/>
          <p:cNvSpPr/>
          <p:nvPr/>
        </p:nvSpPr>
        <p:spPr>
          <a:xfrm>
            <a:off x="5440680" y="3942893"/>
            <a:ext cx="3246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PVDF harvesting and flexible electrode sensing — validated at lab scale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14"/>
          <p:cNvSpPr/>
          <p:nvPr/>
        </p:nvSpPr>
        <p:spPr>
          <a:xfrm>
            <a:off x="365760" y="4160520"/>
            <a:ext cx="8412480" cy="235915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" name="Google Shape;584;p14"/>
          <p:cNvSpPr/>
          <p:nvPr/>
        </p:nvSpPr>
        <p:spPr>
          <a:xfrm>
            <a:off x="457200" y="4187952"/>
            <a:ext cx="4389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SensorSuit — Passive Electroreception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14"/>
          <p:cNvSpPr/>
          <p:nvPr/>
        </p:nvSpPr>
        <p:spPr>
          <a:xfrm>
            <a:off x="4892040" y="4197096"/>
            <a:ext cx="502920" cy="164592"/>
          </a:xfrm>
          <a:prstGeom prst="rect">
            <a:avLst/>
          </a:prstGeom>
          <a:solidFill>
            <a:srgbClr val="7A6F65"/>
          </a:solidFill>
          <a:ln cap="flat" cmpd="sng" w="12700">
            <a:solidFill>
              <a:srgbClr val="7A6F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p14"/>
          <p:cNvSpPr/>
          <p:nvPr/>
        </p:nvSpPr>
        <p:spPr>
          <a:xfrm>
            <a:off x="4892040" y="4187952"/>
            <a:ext cx="5029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0ECE6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F0ECE6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14"/>
          <p:cNvSpPr/>
          <p:nvPr/>
        </p:nvSpPr>
        <p:spPr>
          <a:xfrm>
            <a:off x="5440680" y="4187952"/>
            <a:ext cx="3246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Graphene electrode array sensing validated; wearable integration pending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14"/>
          <p:cNvSpPr/>
          <p:nvPr/>
        </p:nvSpPr>
        <p:spPr>
          <a:xfrm>
            <a:off x="365760" y="4405579"/>
            <a:ext cx="8412480" cy="235915"/>
          </a:xfrm>
          <a:prstGeom prst="rect">
            <a:avLst/>
          </a:prstGeom>
          <a:solidFill>
            <a:srgbClr val="F8F6F2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14"/>
          <p:cNvSpPr/>
          <p:nvPr/>
        </p:nvSpPr>
        <p:spPr>
          <a:xfrm>
            <a:off x="457200" y="4433011"/>
            <a:ext cx="4389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SentinelSuit — UV IFF + Microfluidics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14"/>
          <p:cNvSpPr/>
          <p:nvPr/>
        </p:nvSpPr>
        <p:spPr>
          <a:xfrm>
            <a:off x="4892040" y="4442155"/>
            <a:ext cx="502920" cy="164592"/>
          </a:xfrm>
          <a:prstGeom prst="rect">
            <a:avLst/>
          </a:prstGeom>
          <a:solidFill>
            <a:srgbClr val="7A6F65"/>
          </a:solidFill>
          <a:ln cap="flat" cmpd="sng" w="12700">
            <a:solidFill>
              <a:srgbClr val="7A6F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p14"/>
          <p:cNvSpPr/>
          <p:nvPr/>
        </p:nvSpPr>
        <p:spPr>
          <a:xfrm>
            <a:off x="4892040" y="4433011"/>
            <a:ext cx="5029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0ECE6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F0ECE6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14"/>
          <p:cNvSpPr/>
          <p:nvPr/>
        </p:nvSpPr>
        <p:spPr>
          <a:xfrm>
            <a:off x="5440680" y="4433011"/>
            <a:ext cx="3246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Beta-carboline UV fluorescence validated; microfluidic wound seal conceptual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14"/>
          <p:cNvSpPr/>
          <p:nvPr/>
        </p:nvSpPr>
        <p:spPr>
          <a:xfrm>
            <a:off x="365760" y="4650638"/>
            <a:ext cx="8412480" cy="235915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" name="Google Shape;594;p14"/>
          <p:cNvSpPr/>
          <p:nvPr/>
        </p:nvSpPr>
        <p:spPr>
          <a:xfrm>
            <a:off x="457200" y="4678070"/>
            <a:ext cx="4389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PropulsionSuit — Chemical Micro-Thruster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14"/>
          <p:cNvSpPr/>
          <p:nvPr/>
        </p:nvSpPr>
        <p:spPr>
          <a:xfrm>
            <a:off x="4892040" y="4687214"/>
            <a:ext cx="502920" cy="164592"/>
          </a:xfrm>
          <a:prstGeom prst="rect">
            <a:avLst/>
          </a:prstGeom>
          <a:solidFill>
            <a:srgbClr val="7A6F65"/>
          </a:solidFill>
          <a:ln cap="flat" cmpd="sng" w="12700">
            <a:solidFill>
              <a:srgbClr val="7A6F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6" name="Google Shape;596;p14"/>
          <p:cNvSpPr/>
          <p:nvPr/>
        </p:nvSpPr>
        <p:spPr>
          <a:xfrm>
            <a:off x="4892040" y="4678070"/>
            <a:ext cx="5029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0ECE6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F0ECE6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14"/>
          <p:cNvSpPr/>
          <p:nvPr/>
        </p:nvSpPr>
        <p:spPr>
          <a:xfrm>
            <a:off x="5440680" y="4678070"/>
            <a:ext cx="3246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Bombardier beetle chemistry documented; PDMS thruster conceptual stage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14"/>
          <p:cNvSpPr/>
          <p:nvPr/>
        </p:nvSpPr>
        <p:spPr>
          <a:xfrm>
            <a:off x="320040" y="4882896"/>
            <a:ext cx="5029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A8078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8A8078"/>
                </a:solidFill>
                <a:latin typeface="Arial"/>
                <a:ea typeface="Arial"/>
                <a:cs typeface="Arial"/>
                <a:sym typeface="Arial"/>
              </a:rPr>
              <a:t>DRAGONWORX BIOMIMETIC TECHNOLOGIES  ·  CONFIDENTIAL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14"/>
          <p:cNvSpPr/>
          <p:nvPr/>
        </p:nvSpPr>
        <p:spPr>
          <a:xfrm>
            <a:off x="5394960" y="4882896"/>
            <a:ext cx="3429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6540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7A6540"/>
                </a:solidFill>
                <a:latin typeface="Arial"/>
                <a:ea typeface="Arial"/>
                <a:cs typeface="Arial"/>
                <a:sym typeface="Arial"/>
              </a:rPr>
              <a:t>TRL MATRIX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8EDE2"/>
        </a:solidFill>
      </p:bgPr>
    </p:bg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605" name="Google Shape;60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29200" y="0"/>
            <a:ext cx="41148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06" name="Google Shape;606;p15"/>
          <p:cNvSpPr/>
          <p:nvPr/>
        </p:nvSpPr>
        <p:spPr>
          <a:xfrm>
            <a:off x="5010912" y="0"/>
            <a:ext cx="54864" cy="5143500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607" name="Google Shape;607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1480" y="27432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608" name="Google Shape;608;p15"/>
          <p:cNvSpPr/>
          <p:nvPr/>
        </p:nvSpPr>
        <p:spPr>
          <a:xfrm>
            <a:off x="960120" y="292608"/>
            <a:ext cx="3200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0ECE6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0ECE6"/>
                </a:solidFill>
                <a:latin typeface="Arial"/>
                <a:ea typeface="Arial"/>
                <a:cs typeface="Arial"/>
                <a:sym typeface="Arial"/>
              </a:rPr>
              <a:t>DRAGONWORX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15"/>
          <p:cNvSpPr/>
          <p:nvPr/>
        </p:nvSpPr>
        <p:spPr>
          <a:xfrm>
            <a:off x="960120" y="530352"/>
            <a:ext cx="32004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A6055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6A6055"/>
                </a:solidFill>
                <a:latin typeface="Arial"/>
                <a:ea typeface="Arial"/>
                <a:cs typeface="Arial"/>
                <a:sym typeface="Arial"/>
              </a:rPr>
              <a:t>BIOMIMETIC TECHNOLOGIES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15"/>
          <p:cNvSpPr/>
          <p:nvPr/>
        </p:nvSpPr>
        <p:spPr>
          <a:xfrm>
            <a:off x="411480" y="960120"/>
            <a:ext cx="4297680" cy="32004"/>
          </a:xfrm>
          <a:prstGeom prst="rect">
            <a:avLst/>
          </a:prstGeom>
          <a:solidFill>
            <a:srgbClr val="7A6540"/>
          </a:solidFill>
          <a:ln cap="flat" cmpd="sng" w="12700">
            <a:solidFill>
              <a:srgbClr val="7A65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15"/>
          <p:cNvSpPr/>
          <p:nvPr/>
        </p:nvSpPr>
        <p:spPr>
          <a:xfrm>
            <a:off x="411480" y="1078992"/>
            <a:ext cx="4297800" cy="233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0ECE6"/>
              </a:buClr>
              <a:buSzPts val="2000"/>
              <a:buFont typeface="Georgia"/>
              <a:buNone/>
            </a:pPr>
            <a:r>
              <a:rPr b="1" i="0" lang="en-US" sz="20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The biology already</a:t>
            </a:r>
            <a:endParaRPr b="0" i="0" sz="20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0ECE6"/>
              </a:buClr>
              <a:buSzPts val="2000"/>
              <a:buFont typeface="Georgia"/>
              <a:buNone/>
            </a:pPr>
            <a:r>
              <a:rPr b="1" i="0" lang="en-US" sz="20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proved it works.</a:t>
            </a:r>
            <a:endParaRPr b="0" i="0" sz="20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0ECE6"/>
              </a:buClr>
              <a:buSzPts val="2000"/>
              <a:buFont typeface="Georgia"/>
              <a:buNone/>
            </a:pPr>
            <a:r>
              <a:rPr b="1" i="0" lang="en-US" sz="20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The fabrication path</a:t>
            </a:r>
            <a:endParaRPr b="0" i="0" sz="20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0ECE6"/>
              </a:buClr>
              <a:buSzPts val="2000"/>
              <a:buFont typeface="Georgia"/>
              <a:buNone/>
            </a:pPr>
            <a:r>
              <a:rPr b="1" i="0" lang="en-US" sz="20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now exists.</a:t>
            </a:r>
            <a:endParaRPr b="0" i="0" sz="20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0ECE6"/>
              </a:buClr>
              <a:buSzPts val="2000"/>
              <a:buFont typeface="Georgia"/>
              <a:buNone/>
            </a:pPr>
            <a:r>
              <a:rPr b="1" i="0" lang="en-US" sz="20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We're building</a:t>
            </a:r>
            <a:endParaRPr b="0" i="0" sz="20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0ECE6"/>
              </a:buClr>
              <a:buSzPts val="2000"/>
              <a:buFont typeface="Georgia"/>
              <a:buNone/>
            </a:pPr>
            <a:r>
              <a:rPr b="1" i="0" lang="en-US" sz="20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the products.</a:t>
            </a:r>
            <a:endParaRPr b="0" i="0" sz="20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15"/>
          <p:cNvSpPr/>
          <p:nvPr/>
        </p:nvSpPr>
        <p:spPr>
          <a:xfrm>
            <a:off x="411480" y="3529584"/>
            <a:ext cx="429768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300"/>
              <a:buFont typeface="Georgia"/>
              <a:buNone/>
            </a:pPr>
            <a:r>
              <a:rPr b="0" i="1" lang="en-US" sz="1300" u="none" cap="none" strike="noStrike">
                <a:solidFill>
                  <a:srgbClr val="C8A96E"/>
                </a:solidFill>
                <a:latin typeface="Georgia"/>
                <a:ea typeface="Georgia"/>
                <a:cs typeface="Georgia"/>
                <a:sym typeface="Georgia"/>
              </a:rPr>
              <a:t>$1.8M seed round open.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15"/>
          <p:cNvSpPr/>
          <p:nvPr/>
        </p:nvSpPr>
        <p:spPr>
          <a:xfrm>
            <a:off x="411480" y="3858768"/>
            <a:ext cx="42976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0656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706560"/>
                </a:solidFill>
                <a:latin typeface="Arial"/>
                <a:ea typeface="Arial"/>
                <a:cs typeface="Arial"/>
                <a:sym typeface="Arial"/>
              </a:rPr>
              <a:t>Wind tunnel validation  →  first-article Apex  →  GripSuit nano-pillar pilot.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15"/>
          <p:cNvSpPr/>
          <p:nvPr/>
        </p:nvSpPr>
        <p:spPr>
          <a:xfrm>
            <a:off x="411480" y="4187952"/>
            <a:ext cx="4297680" cy="841248"/>
          </a:xfrm>
          <a:prstGeom prst="rect">
            <a:avLst/>
          </a:prstGeom>
          <a:solidFill>
            <a:srgbClr val="161210"/>
          </a:solidFill>
          <a:ln cap="flat" cmpd="sng" w="9525">
            <a:solidFill>
              <a:srgbClr val="2A252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" name="Google Shape;615;p15"/>
          <p:cNvSpPr/>
          <p:nvPr/>
        </p:nvSpPr>
        <p:spPr>
          <a:xfrm>
            <a:off x="411480" y="4187952"/>
            <a:ext cx="54864" cy="841248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6" name="Google Shape;616;p15"/>
          <p:cNvSpPr/>
          <p:nvPr/>
        </p:nvSpPr>
        <p:spPr>
          <a:xfrm>
            <a:off x="548640" y="4242816"/>
            <a:ext cx="402336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C8A96E"/>
                </a:solidFill>
                <a:latin typeface="Arial"/>
                <a:ea typeface="Arial"/>
                <a:cs typeface="Arial"/>
                <a:sym typeface="Arial"/>
              </a:rPr>
              <a:t>Evan Norman · Founder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15"/>
          <p:cNvSpPr/>
          <p:nvPr/>
        </p:nvSpPr>
        <p:spPr>
          <a:xfrm>
            <a:off x="548640" y="4462272"/>
            <a:ext cx="402336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A8078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8A8078"/>
                </a:solidFill>
                <a:latin typeface="Arial"/>
                <a:ea typeface="Arial"/>
                <a:cs typeface="Arial"/>
                <a:sym typeface="Arial"/>
              </a:rPr>
              <a:t>512.550.4018  ·  getdragons@dragonworx.bio  ·  dragonworx.bio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15"/>
          <p:cNvSpPr/>
          <p:nvPr/>
        </p:nvSpPr>
        <p:spPr>
          <a:xfrm>
            <a:off x="548640" y="4645152"/>
            <a:ext cx="402336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0585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605850"/>
                </a:solidFill>
                <a:latin typeface="Arial"/>
                <a:ea typeface="Arial"/>
                <a:cs typeface="Arial"/>
                <a:sym typeface="Arial"/>
              </a:rPr>
              <a:t>Richardson, Texas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6F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"/>
          <p:cNvSpPr/>
          <p:nvPr/>
        </p:nvSpPr>
        <p:spPr>
          <a:xfrm>
            <a:off x="411480" y="274320"/>
            <a:ext cx="82296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THE OPPORTUNITY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411480" y="512064"/>
            <a:ext cx="1463040" cy="36576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411480" y="585216"/>
            <a:ext cx="832104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</a:pPr>
            <a:r>
              <a:rPr b="1" i="0" lang="en-US" sz="24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Every wingsuit ever made</a:t>
            </a:r>
            <a:endParaRPr b="0" i="0" sz="24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</a:pPr>
            <a:r>
              <a:rPr b="1" i="0" lang="en-US" sz="24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was designed by feel.</a:t>
            </a:r>
            <a:endParaRPr b="0" i="0" sz="24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411480" y="1664208"/>
            <a:ext cx="8321040" cy="676656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411480" y="1664208"/>
            <a:ext cx="64008" cy="676656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566928" y="1755648"/>
            <a:ext cx="219456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NO CFD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566928" y="1956816"/>
            <a:ext cx="804672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950"/>
              <a:buFont typeface="Arial"/>
              <a:buNone/>
            </a:pPr>
            <a:r>
              <a:rPr b="0" i="0" lang="en-US" sz="9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Zero computational fluid dynamics used in the design of any commercial wingsuit. Practitioners sewed fabric, jumped, and iterated if they survived.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411480" y="2414016"/>
            <a:ext cx="8321040" cy="676656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411480" y="2414016"/>
            <a:ext cx="64008" cy="676656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566928" y="2505456"/>
            <a:ext cx="219456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NO AEROSPACE MATERIALS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566928" y="2706624"/>
            <a:ext cx="804672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950"/>
              <a:buFont typeface="Arial"/>
              <a:buNone/>
            </a:pPr>
            <a:r>
              <a:rPr b="0" i="0" lang="en-US" sz="9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No shape-memory polymers, no auxetic metamaterials, no aerospace surface science. Nylon and zippers — the same construction as 1990.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411480" y="3163824"/>
            <a:ext cx="8321040" cy="676656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411480" y="3163824"/>
            <a:ext cx="64008" cy="676656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566928" y="3255264"/>
            <a:ext cx="219456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PERFORMANCE CEILING REACHED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566928" y="3456432"/>
            <a:ext cx="804672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950"/>
              <a:buFont typeface="Arial"/>
              <a:buNone/>
            </a:pPr>
            <a:r>
              <a:rPr b="0" i="0" lang="en-US" sz="9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Best wingsuits achieve ~2.5:1 glide ratios. That number has not improved in fifteen years. The empirical methodology exhausted itself.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411480" y="3913632"/>
            <a:ext cx="8321040" cy="676656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411480" y="3913632"/>
            <a:ext cx="64008" cy="676656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566928" y="4005072"/>
            <a:ext cx="219456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BIOLOGY HAS THE ANSWER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566928" y="4206240"/>
            <a:ext cx="804672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950"/>
              <a:buFont typeface="Arial"/>
              <a:buNone/>
            </a:pPr>
            <a:r>
              <a:rPr b="0" i="0" lang="en-US" sz="9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The humpback whale, mako shark, peregrine falcon — each solved the same physics problems over millions of years. Nobody built a suit from those blueprints.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0" y="4873752"/>
            <a:ext cx="9144000" cy="269748"/>
          </a:xfrm>
          <a:prstGeom prst="rect">
            <a:avLst/>
          </a:prstGeom>
          <a:solidFill>
            <a:srgbClr val="2A2520"/>
          </a:solidFill>
          <a:ln cap="flat" cmpd="sng" w="12700">
            <a:solidFill>
              <a:srgbClr val="2A252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320040" y="4882896"/>
            <a:ext cx="5029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A8078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8A8078"/>
                </a:solidFill>
                <a:latin typeface="Arial"/>
                <a:ea typeface="Arial"/>
                <a:cs typeface="Arial"/>
                <a:sym typeface="Arial"/>
              </a:rPr>
              <a:t>DRAGONWORX BIOMIMETIC TECHNOLOGIES  ·  CONFIDENTIAL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5394960" y="4882896"/>
            <a:ext cx="3429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6540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7A6540"/>
                </a:solidFill>
                <a:latin typeface="Arial"/>
                <a:ea typeface="Arial"/>
                <a:cs typeface="Arial"/>
                <a:sym typeface="Arial"/>
              </a:rPr>
              <a:t>OPPORTUNITY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6F2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"/>
          <p:cNvSpPr/>
          <p:nvPr/>
        </p:nvSpPr>
        <p:spPr>
          <a:xfrm>
            <a:off x="411480" y="274320"/>
            <a:ext cx="82296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THE SOLUTION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3"/>
          <p:cNvSpPr/>
          <p:nvPr/>
        </p:nvSpPr>
        <p:spPr>
          <a:xfrm>
            <a:off x="411480" y="512064"/>
            <a:ext cx="1463040" cy="36576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3"/>
          <p:cNvSpPr/>
          <p:nvPr/>
        </p:nvSpPr>
        <p:spPr>
          <a:xfrm>
            <a:off x="411480" y="585216"/>
            <a:ext cx="832104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</a:pPr>
            <a:r>
              <a:rPr b="1" i="0" lang="en-US" sz="24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Physics first. Materials second. Suit last.</a:t>
            </a:r>
            <a:endParaRPr b="0" i="0" sz="24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411480" y="1316736"/>
            <a:ext cx="548640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DragonWorx applies biological mechanisms — reverse-engineered at the physics level, replicated through metamaterial fabrication — to human wearable performance systems. Every product traces to a biological blueprint validated over millions of years, with death as the rejection criterion.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3"/>
          <p:cNvSpPr/>
          <p:nvPr/>
        </p:nvSpPr>
        <p:spPr>
          <a:xfrm>
            <a:off x="411480" y="2240280"/>
            <a:ext cx="1920240" cy="914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3"/>
          <p:cNvSpPr/>
          <p:nvPr/>
        </p:nvSpPr>
        <p:spPr>
          <a:xfrm>
            <a:off x="411480" y="2240280"/>
            <a:ext cx="1920240" cy="54864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3"/>
          <p:cNvSpPr/>
          <p:nvPr/>
        </p:nvSpPr>
        <p:spPr>
          <a:xfrm>
            <a:off x="484632" y="2331720"/>
            <a:ext cx="1773936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600"/>
              <a:buFont typeface="Georgia"/>
              <a:buNone/>
            </a:pPr>
            <a:r>
              <a:rPr b="1" i="0" lang="en-US" sz="2600" u="none" cap="none" strike="noStrike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rPr>
              <a:t>14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3"/>
          <p:cNvSpPr/>
          <p:nvPr/>
        </p:nvSpPr>
        <p:spPr>
          <a:xfrm>
            <a:off x="484632" y="2843784"/>
            <a:ext cx="1773936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Biomimetic technologies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"/>
          <p:cNvSpPr/>
          <p:nvPr/>
        </p:nvSpPr>
        <p:spPr>
          <a:xfrm>
            <a:off x="2468880" y="2240280"/>
            <a:ext cx="1828800" cy="914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3"/>
          <p:cNvSpPr/>
          <p:nvPr/>
        </p:nvSpPr>
        <p:spPr>
          <a:xfrm>
            <a:off x="2468880" y="2240280"/>
            <a:ext cx="1828800" cy="54864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3"/>
          <p:cNvSpPr/>
          <p:nvPr/>
        </p:nvSpPr>
        <p:spPr>
          <a:xfrm>
            <a:off x="2542032" y="2331720"/>
            <a:ext cx="1682496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600"/>
              <a:buFont typeface="Georgia"/>
              <a:buNone/>
            </a:pPr>
            <a:r>
              <a:rPr b="1" i="0" lang="en-US" sz="2600" u="none" cap="none" strike="noStrike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rPr>
              <a:t>5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"/>
          <p:cNvSpPr/>
          <p:nvPr/>
        </p:nvSpPr>
        <p:spPr>
          <a:xfrm>
            <a:off x="2542032" y="2843784"/>
            <a:ext cx="1682496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Product domains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"/>
          <p:cNvSpPr/>
          <p:nvPr/>
        </p:nvSpPr>
        <p:spPr>
          <a:xfrm>
            <a:off x="4434840" y="2240280"/>
            <a:ext cx="2103120" cy="914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3"/>
          <p:cNvSpPr/>
          <p:nvPr/>
        </p:nvSpPr>
        <p:spPr>
          <a:xfrm>
            <a:off x="4434840" y="2240280"/>
            <a:ext cx="2103120" cy="54864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3"/>
          <p:cNvSpPr/>
          <p:nvPr/>
        </p:nvSpPr>
        <p:spPr>
          <a:xfrm>
            <a:off x="4507992" y="2331720"/>
            <a:ext cx="1956816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600"/>
              <a:buFont typeface="Georgia"/>
              <a:buNone/>
            </a:pPr>
            <a:r>
              <a:rPr b="1" i="0" lang="en-US" sz="2600" u="none" cap="none" strike="noStrike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rPr>
              <a:t>TRL 2–6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3"/>
          <p:cNvSpPr/>
          <p:nvPr/>
        </p:nvSpPr>
        <p:spPr>
          <a:xfrm>
            <a:off x="4507992" y="2843784"/>
            <a:ext cx="1956816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Active development range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"/>
          <p:cNvSpPr/>
          <p:nvPr/>
        </p:nvSpPr>
        <p:spPr>
          <a:xfrm>
            <a:off x="6675120" y="2240280"/>
            <a:ext cx="2057400" cy="914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3"/>
          <p:cNvSpPr/>
          <p:nvPr/>
        </p:nvSpPr>
        <p:spPr>
          <a:xfrm>
            <a:off x="6675120" y="2240280"/>
            <a:ext cx="2057400" cy="54864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3"/>
          <p:cNvSpPr/>
          <p:nvPr/>
        </p:nvSpPr>
        <p:spPr>
          <a:xfrm>
            <a:off x="6748272" y="2331720"/>
            <a:ext cx="1911096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600"/>
              <a:buFont typeface="Georgia"/>
              <a:buNone/>
            </a:pPr>
            <a:r>
              <a:rPr b="1" i="0" lang="en-US" sz="2600" u="none" cap="none" strike="noStrike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rPr>
              <a:t>$1.8M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3"/>
          <p:cNvSpPr/>
          <p:nvPr/>
        </p:nvSpPr>
        <p:spPr>
          <a:xfrm>
            <a:off x="6748272" y="2843784"/>
            <a:ext cx="1911096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Seed round in progress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3"/>
          <p:cNvSpPr/>
          <p:nvPr/>
        </p:nvSpPr>
        <p:spPr>
          <a:xfrm>
            <a:off x="411480" y="3346704"/>
            <a:ext cx="82296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METHODOLOGY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3"/>
          <p:cNvSpPr/>
          <p:nvPr/>
        </p:nvSpPr>
        <p:spPr>
          <a:xfrm>
            <a:off x="411480" y="3584448"/>
            <a:ext cx="1581912" cy="100584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3"/>
          <p:cNvSpPr/>
          <p:nvPr/>
        </p:nvSpPr>
        <p:spPr>
          <a:xfrm>
            <a:off x="411480" y="3584448"/>
            <a:ext cx="1581912" cy="54864"/>
          </a:xfrm>
          <a:prstGeom prst="rect">
            <a:avLst/>
          </a:prstGeom>
          <a:solidFill>
            <a:srgbClr val="7A6540"/>
          </a:solidFill>
          <a:ln cap="flat" cmpd="sng" w="12700">
            <a:solidFill>
              <a:srgbClr val="7A65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3"/>
          <p:cNvSpPr/>
          <p:nvPr/>
        </p:nvSpPr>
        <p:spPr>
          <a:xfrm>
            <a:off x="502920" y="3639312"/>
            <a:ext cx="1399032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1. Identify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3"/>
          <p:cNvSpPr/>
          <p:nvPr/>
        </p:nvSpPr>
        <p:spPr>
          <a:xfrm>
            <a:off x="502920" y="3858768"/>
            <a:ext cx="1399032" cy="6583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Biological mechanism with validated physics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3"/>
          <p:cNvSpPr/>
          <p:nvPr/>
        </p:nvSpPr>
        <p:spPr>
          <a:xfrm>
            <a:off x="2084832" y="3584448"/>
            <a:ext cx="1581912" cy="100584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3"/>
          <p:cNvSpPr/>
          <p:nvPr/>
        </p:nvSpPr>
        <p:spPr>
          <a:xfrm>
            <a:off x="2084832" y="3584448"/>
            <a:ext cx="1581912" cy="54864"/>
          </a:xfrm>
          <a:prstGeom prst="rect">
            <a:avLst/>
          </a:prstGeom>
          <a:solidFill>
            <a:srgbClr val="7A6540"/>
          </a:solidFill>
          <a:ln cap="flat" cmpd="sng" w="12700">
            <a:solidFill>
              <a:srgbClr val="7A65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3"/>
          <p:cNvSpPr/>
          <p:nvPr/>
        </p:nvSpPr>
        <p:spPr>
          <a:xfrm>
            <a:off x="2176272" y="3639312"/>
            <a:ext cx="1399032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2. Reverse-engineer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3"/>
          <p:cNvSpPr/>
          <p:nvPr/>
        </p:nvSpPr>
        <p:spPr>
          <a:xfrm>
            <a:off x="2176272" y="3858768"/>
            <a:ext cx="1399032" cy="6583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Physics at material level — not surface-level mimicry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3"/>
          <p:cNvSpPr/>
          <p:nvPr/>
        </p:nvSpPr>
        <p:spPr>
          <a:xfrm>
            <a:off x="3758184" y="3584448"/>
            <a:ext cx="1581912" cy="100584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3"/>
          <p:cNvSpPr/>
          <p:nvPr/>
        </p:nvSpPr>
        <p:spPr>
          <a:xfrm>
            <a:off x="3758184" y="3584448"/>
            <a:ext cx="1581912" cy="54864"/>
          </a:xfrm>
          <a:prstGeom prst="rect">
            <a:avLst/>
          </a:prstGeom>
          <a:solidFill>
            <a:srgbClr val="7A6540"/>
          </a:solidFill>
          <a:ln cap="flat" cmpd="sng" w="12700">
            <a:solidFill>
              <a:srgbClr val="7A65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3"/>
          <p:cNvSpPr/>
          <p:nvPr/>
        </p:nvSpPr>
        <p:spPr>
          <a:xfrm>
            <a:off x="3849624" y="3639312"/>
            <a:ext cx="1399032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3. Fabricate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3"/>
          <p:cNvSpPr/>
          <p:nvPr/>
        </p:nvSpPr>
        <p:spPr>
          <a:xfrm>
            <a:off x="3849624" y="3858768"/>
            <a:ext cx="1399032" cy="6583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Metamaterial path that replicates at human scale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3"/>
          <p:cNvSpPr/>
          <p:nvPr/>
        </p:nvSpPr>
        <p:spPr>
          <a:xfrm>
            <a:off x="5431536" y="3584448"/>
            <a:ext cx="1581912" cy="100584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3"/>
          <p:cNvSpPr/>
          <p:nvPr/>
        </p:nvSpPr>
        <p:spPr>
          <a:xfrm>
            <a:off x="5431536" y="3584448"/>
            <a:ext cx="1581912" cy="54864"/>
          </a:xfrm>
          <a:prstGeom prst="rect">
            <a:avLst/>
          </a:prstGeom>
          <a:solidFill>
            <a:srgbClr val="7A6540"/>
          </a:solidFill>
          <a:ln cap="flat" cmpd="sng" w="12700">
            <a:solidFill>
              <a:srgbClr val="7A65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3"/>
          <p:cNvSpPr/>
          <p:nvPr/>
        </p:nvSpPr>
        <p:spPr>
          <a:xfrm>
            <a:off x="5522976" y="3639312"/>
            <a:ext cx="1399032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4. Iterate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3"/>
          <p:cNvSpPr/>
          <p:nvPr/>
        </p:nvSpPr>
        <p:spPr>
          <a:xfrm>
            <a:off x="5522976" y="3858768"/>
            <a:ext cx="1399032" cy="6583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Adversarial AI + Kaizen discipline at every stage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3"/>
          <p:cNvSpPr/>
          <p:nvPr/>
        </p:nvSpPr>
        <p:spPr>
          <a:xfrm>
            <a:off x="7104888" y="3584448"/>
            <a:ext cx="1581912" cy="100584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3"/>
          <p:cNvSpPr/>
          <p:nvPr/>
        </p:nvSpPr>
        <p:spPr>
          <a:xfrm>
            <a:off x="7104888" y="3584448"/>
            <a:ext cx="1581912" cy="54864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3"/>
          <p:cNvSpPr/>
          <p:nvPr/>
        </p:nvSpPr>
        <p:spPr>
          <a:xfrm>
            <a:off x="7196328" y="3639312"/>
            <a:ext cx="1399032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5. Ship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3"/>
          <p:cNvSpPr/>
          <p:nvPr/>
        </p:nvSpPr>
        <p:spPr>
          <a:xfrm>
            <a:off x="7196328" y="3858768"/>
            <a:ext cx="1399032" cy="6583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Consumer validates; military and industrial scale revenue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04" name="Google Shape;10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23560" y="1207008"/>
            <a:ext cx="3108960" cy="86868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3"/>
          <p:cNvSpPr/>
          <p:nvPr/>
        </p:nvSpPr>
        <p:spPr>
          <a:xfrm>
            <a:off x="0" y="4873752"/>
            <a:ext cx="9144000" cy="269748"/>
          </a:xfrm>
          <a:prstGeom prst="rect">
            <a:avLst/>
          </a:prstGeom>
          <a:solidFill>
            <a:srgbClr val="2A2520"/>
          </a:solidFill>
          <a:ln cap="flat" cmpd="sng" w="12700">
            <a:solidFill>
              <a:srgbClr val="2A252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3"/>
          <p:cNvSpPr/>
          <p:nvPr/>
        </p:nvSpPr>
        <p:spPr>
          <a:xfrm>
            <a:off x="320040" y="4882896"/>
            <a:ext cx="5029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A8078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8A8078"/>
                </a:solidFill>
                <a:latin typeface="Arial"/>
                <a:ea typeface="Arial"/>
                <a:cs typeface="Arial"/>
                <a:sym typeface="Arial"/>
              </a:rPr>
              <a:t>DRAGONWORX BIOMIMETIC TECHNOLOGIES  ·  CONFIDENTIAL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3"/>
          <p:cNvSpPr/>
          <p:nvPr/>
        </p:nvSpPr>
        <p:spPr>
          <a:xfrm>
            <a:off x="5394960" y="4882896"/>
            <a:ext cx="3429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6540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7A6540"/>
                </a:solidFill>
                <a:latin typeface="Arial"/>
                <a:ea typeface="Arial"/>
                <a:cs typeface="Arial"/>
                <a:sym typeface="Arial"/>
              </a:rPr>
              <a:t>SOLUTION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6F2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"/>
          <p:cNvSpPr/>
          <p:nvPr/>
        </p:nvSpPr>
        <p:spPr>
          <a:xfrm>
            <a:off x="411480" y="274320"/>
            <a:ext cx="82296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PROJECT A — DRAGONSUIT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4"/>
          <p:cNvSpPr/>
          <p:nvPr/>
        </p:nvSpPr>
        <p:spPr>
          <a:xfrm>
            <a:off x="411480" y="512064"/>
            <a:ext cx="1463040" cy="36576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4"/>
          <p:cNvSpPr/>
          <p:nvPr/>
        </p:nvSpPr>
        <p:spPr>
          <a:xfrm>
            <a:off x="411480" y="585216"/>
            <a:ext cx="832104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</a:pPr>
            <a:r>
              <a:rPr b="1" i="0" lang="en-US" sz="24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The first wingsuit designed from</a:t>
            </a:r>
            <a:endParaRPr b="0" i="0" sz="24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</a:pPr>
            <a:r>
              <a:rPr b="1" i="0" lang="en-US" sz="24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aerospace materials science.</a:t>
            </a:r>
            <a:endParaRPr b="0" i="0" sz="24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4"/>
          <p:cNvSpPr/>
          <p:nvPr/>
        </p:nvSpPr>
        <p:spPr>
          <a:xfrm>
            <a:off x="411480" y="1499616"/>
            <a:ext cx="5577840" cy="585216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4"/>
          <p:cNvSpPr/>
          <p:nvPr/>
        </p:nvSpPr>
        <p:spPr>
          <a:xfrm>
            <a:off x="411480" y="1499616"/>
            <a:ext cx="64008" cy="585216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4"/>
          <p:cNvSpPr/>
          <p:nvPr/>
        </p:nvSpPr>
        <p:spPr>
          <a:xfrm>
            <a:off x="539496" y="1572768"/>
            <a:ext cx="4572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🐋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4"/>
          <p:cNvSpPr/>
          <p:nvPr/>
        </p:nvSpPr>
        <p:spPr>
          <a:xfrm>
            <a:off x="1033272" y="1581912"/>
            <a:ext cx="411480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TUBERCLE LEADING EDGES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4"/>
          <p:cNvSpPr/>
          <p:nvPr/>
        </p:nvSpPr>
        <p:spPr>
          <a:xfrm>
            <a:off x="5330952" y="1581912"/>
            <a:ext cx="58521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TRL 4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4"/>
          <p:cNvSpPr/>
          <p:nvPr/>
        </p:nvSpPr>
        <p:spPr>
          <a:xfrm>
            <a:off x="1033272" y="1773936"/>
            <a:ext cx="4828032" cy="219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Humpback fin geometry applied to arm-wing leading edge. Delays stall from 22° to 28° AoA. Discrete spanwise cells via controlled micro-turbulence injection.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4"/>
          <p:cNvSpPr/>
          <p:nvPr/>
        </p:nvSpPr>
        <p:spPr>
          <a:xfrm>
            <a:off x="411480" y="2148840"/>
            <a:ext cx="5577840" cy="585216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4"/>
          <p:cNvSpPr/>
          <p:nvPr/>
        </p:nvSpPr>
        <p:spPr>
          <a:xfrm>
            <a:off x="411480" y="2148840"/>
            <a:ext cx="64008" cy="585216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4"/>
          <p:cNvSpPr/>
          <p:nvPr/>
        </p:nvSpPr>
        <p:spPr>
          <a:xfrm>
            <a:off x="539496" y="2221992"/>
            <a:ext cx="4572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🔬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"/>
          <p:cNvSpPr/>
          <p:nvPr/>
        </p:nvSpPr>
        <p:spPr>
          <a:xfrm>
            <a:off x="1033272" y="2231136"/>
            <a:ext cx="411480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AUXETIC METAMATERIAL PANELS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4"/>
          <p:cNvSpPr/>
          <p:nvPr/>
        </p:nvSpPr>
        <p:spPr>
          <a:xfrm>
            <a:off x="5330952" y="2231136"/>
            <a:ext cx="58521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TRL 4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4"/>
          <p:cNvSpPr/>
          <p:nvPr/>
        </p:nvSpPr>
        <p:spPr>
          <a:xfrm>
            <a:off x="1033272" y="2423160"/>
            <a:ext cx="4828032" cy="219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Negative Poisson's ratio re-entrant lattice. Under aerodynamic load, lateral expansion self-cambers the wing into a higher-lift profile. Zero sensors, zero motors.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4"/>
          <p:cNvSpPr/>
          <p:nvPr/>
        </p:nvSpPr>
        <p:spPr>
          <a:xfrm>
            <a:off x="411480" y="2798064"/>
            <a:ext cx="5577840" cy="585216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4"/>
          <p:cNvSpPr/>
          <p:nvPr/>
        </p:nvSpPr>
        <p:spPr>
          <a:xfrm>
            <a:off x="411480" y="2798064"/>
            <a:ext cx="64008" cy="585216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4"/>
          <p:cNvSpPr/>
          <p:nvPr/>
        </p:nvSpPr>
        <p:spPr>
          <a:xfrm>
            <a:off x="539496" y="2871216"/>
            <a:ext cx="4572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🦴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4"/>
          <p:cNvSpPr/>
          <p:nvPr/>
        </p:nvSpPr>
        <p:spPr>
          <a:xfrm>
            <a:off x="1033272" y="2880360"/>
            <a:ext cx="411480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SHAPE-MEMORY POLYMER SKELETON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4"/>
          <p:cNvSpPr/>
          <p:nvPr/>
        </p:nvSpPr>
        <p:spPr>
          <a:xfrm>
            <a:off x="5330952" y="2880360"/>
            <a:ext cx="58521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TRL 4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4"/>
          <p:cNvSpPr/>
          <p:nvPr/>
        </p:nvSpPr>
        <p:spPr>
          <a:xfrm>
            <a:off x="1033272" y="3072384"/>
            <a:ext cx="4828032" cy="219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DiAPLEX SMP ribs profiled to NACA 4412. Holds wing geometry under full aerodynamic load. Resets to flat at body heat (~37°C). Single largest share of glide improvement.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4"/>
          <p:cNvSpPr/>
          <p:nvPr/>
        </p:nvSpPr>
        <p:spPr>
          <a:xfrm>
            <a:off x="411480" y="3447288"/>
            <a:ext cx="5577840" cy="585216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4"/>
          <p:cNvSpPr/>
          <p:nvPr/>
        </p:nvSpPr>
        <p:spPr>
          <a:xfrm>
            <a:off x="411480" y="3447288"/>
            <a:ext cx="64008" cy="585216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4"/>
          <p:cNvSpPr/>
          <p:nvPr/>
        </p:nvSpPr>
        <p:spPr>
          <a:xfrm>
            <a:off x="539496" y="3520440"/>
            <a:ext cx="4572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🦈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4"/>
          <p:cNvSpPr/>
          <p:nvPr/>
        </p:nvSpPr>
        <p:spPr>
          <a:xfrm>
            <a:off x="1033272" y="3529584"/>
            <a:ext cx="411480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SHARK-DENTICLE RIBLET FILM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4"/>
          <p:cNvSpPr/>
          <p:nvPr/>
        </p:nvSpPr>
        <p:spPr>
          <a:xfrm>
            <a:off x="5330952" y="3529584"/>
            <a:ext cx="58521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TRL 6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4"/>
          <p:cNvSpPr/>
          <p:nvPr/>
        </p:nvSpPr>
        <p:spPr>
          <a:xfrm>
            <a:off x="1033272" y="3721608"/>
            <a:ext cx="4828032" cy="219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Laser-etched V-groove confines quasi-streamwise vortices, reducing skin friction drag 8–10%. Production-validated: Speedo Fastskin + Lufthansa Technik programs.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4"/>
          <p:cNvSpPr/>
          <p:nvPr/>
        </p:nvSpPr>
        <p:spPr>
          <a:xfrm>
            <a:off x="411480" y="4096512"/>
            <a:ext cx="5577840" cy="585216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4"/>
          <p:cNvSpPr/>
          <p:nvPr/>
        </p:nvSpPr>
        <p:spPr>
          <a:xfrm>
            <a:off x="411480" y="4096512"/>
            <a:ext cx="64008" cy="585216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4"/>
          <p:cNvSpPr/>
          <p:nvPr/>
        </p:nvSpPr>
        <p:spPr>
          <a:xfrm>
            <a:off x="539496" y="4169664"/>
            <a:ext cx="4572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🔀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4"/>
          <p:cNvSpPr/>
          <p:nvPr/>
        </p:nvSpPr>
        <p:spPr>
          <a:xfrm>
            <a:off x="1033272" y="4178808"/>
            <a:ext cx="411480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ANISOTROPIC WASHOUT WEAVE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4"/>
          <p:cNvSpPr/>
          <p:nvPr/>
        </p:nvSpPr>
        <p:spPr>
          <a:xfrm>
            <a:off x="5330952" y="4178808"/>
            <a:ext cx="58521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TRL 4–5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4"/>
          <p:cNvSpPr/>
          <p:nvPr/>
        </p:nvSpPr>
        <p:spPr>
          <a:xfrm>
            <a:off x="1033272" y="4370832"/>
            <a:ext cx="4828032" cy="219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High-modulus fibers spanwise, compliant fibers in twist direction. Passive tip twist 3–5° nose-down under load. Prevents tip stall through material stiffness gradient alone.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4"/>
          <p:cNvSpPr/>
          <p:nvPr/>
        </p:nvSpPr>
        <p:spPr>
          <a:xfrm>
            <a:off x="411480" y="4754880"/>
            <a:ext cx="5577840" cy="256032"/>
          </a:xfrm>
          <a:prstGeom prst="rect">
            <a:avLst/>
          </a:prstGeom>
          <a:solidFill>
            <a:srgbClr val="F2EFE9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4"/>
          <p:cNvSpPr/>
          <p:nvPr/>
        </p:nvSpPr>
        <p:spPr>
          <a:xfrm>
            <a:off x="475488" y="4773168"/>
            <a:ext cx="544982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🦅  Peregrine Tip Slots — TRL 3  |  Load-passive slot opening converts tip vortex energy to forward thrust. Largest remaining performance gain.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4"/>
          <p:cNvSpPr/>
          <p:nvPr/>
        </p:nvSpPr>
        <p:spPr>
          <a:xfrm>
            <a:off x="6053328" y="1499616"/>
            <a:ext cx="2743200" cy="352044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49" name="Google Shape;14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53328" y="1499616"/>
            <a:ext cx="2743200" cy="19202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50" name="Google Shape;150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53328" y="3456432"/>
            <a:ext cx="2743200" cy="1563624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4"/>
          <p:cNvSpPr/>
          <p:nvPr/>
        </p:nvSpPr>
        <p:spPr>
          <a:xfrm>
            <a:off x="0" y="4873752"/>
            <a:ext cx="9144000" cy="269748"/>
          </a:xfrm>
          <a:prstGeom prst="rect">
            <a:avLst/>
          </a:prstGeom>
          <a:solidFill>
            <a:srgbClr val="2A2520"/>
          </a:solidFill>
          <a:ln cap="flat" cmpd="sng" w="12700">
            <a:solidFill>
              <a:srgbClr val="2A252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4"/>
          <p:cNvSpPr/>
          <p:nvPr/>
        </p:nvSpPr>
        <p:spPr>
          <a:xfrm>
            <a:off x="320040" y="4882896"/>
            <a:ext cx="5029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A8078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8A8078"/>
                </a:solidFill>
                <a:latin typeface="Arial"/>
                <a:ea typeface="Arial"/>
                <a:cs typeface="Arial"/>
                <a:sym typeface="Arial"/>
              </a:rPr>
              <a:t>DRAGONWORX BIOMIMETIC TECHNOLOGIES  ·  CONFIDENTIAL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4"/>
          <p:cNvSpPr/>
          <p:nvPr/>
        </p:nvSpPr>
        <p:spPr>
          <a:xfrm>
            <a:off x="5394960" y="4882896"/>
            <a:ext cx="3429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6540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7A6540"/>
                </a:solidFill>
                <a:latin typeface="Arial"/>
                <a:ea typeface="Arial"/>
                <a:cs typeface="Arial"/>
                <a:sym typeface="Arial"/>
              </a:rPr>
              <a:t>DRAGONSUIT TECH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6F2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"/>
          <p:cNvSpPr/>
          <p:nvPr/>
        </p:nvSpPr>
        <p:spPr>
          <a:xfrm>
            <a:off x="411480" y="274320"/>
            <a:ext cx="82296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ENGINEERING DIAGRAMS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5"/>
          <p:cNvSpPr/>
          <p:nvPr/>
        </p:nvSpPr>
        <p:spPr>
          <a:xfrm>
            <a:off x="411480" y="512064"/>
            <a:ext cx="1463040" cy="36576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5"/>
          <p:cNvSpPr/>
          <p:nvPr/>
        </p:nvSpPr>
        <p:spPr>
          <a:xfrm>
            <a:off x="411480" y="585216"/>
            <a:ext cx="832104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</a:pPr>
            <a:r>
              <a:rPr b="1" i="0" lang="en-US" sz="24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The physics, drawn.</a:t>
            </a:r>
            <a:endParaRPr b="0" i="0" sz="24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5"/>
          <p:cNvSpPr/>
          <p:nvPr/>
        </p:nvSpPr>
        <p:spPr>
          <a:xfrm>
            <a:off x="274320" y="1261872"/>
            <a:ext cx="2057400" cy="33832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63" name="Google Shape;16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5760" y="1371600"/>
            <a:ext cx="1874520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5"/>
          <p:cNvSpPr/>
          <p:nvPr/>
        </p:nvSpPr>
        <p:spPr>
          <a:xfrm>
            <a:off x="384048" y="3712464"/>
            <a:ext cx="1837944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01 — NACA 4412 cross-section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5"/>
          <p:cNvSpPr/>
          <p:nvPr/>
        </p:nvSpPr>
        <p:spPr>
          <a:xfrm>
            <a:off x="384048" y="3913632"/>
            <a:ext cx="1837944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with material annotations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5"/>
          <p:cNvSpPr/>
          <p:nvPr/>
        </p:nvSpPr>
        <p:spPr>
          <a:xfrm>
            <a:off x="2450592" y="1261872"/>
            <a:ext cx="2057400" cy="33832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67" name="Google Shape;167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42032" y="1371600"/>
            <a:ext cx="1874520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5"/>
          <p:cNvSpPr/>
          <p:nvPr/>
        </p:nvSpPr>
        <p:spPr>
          <a:xfrm>
            <a:off x="2560320" y="3712464"/>
            <a:ext cx="1837944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02 — Glide profile comparison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5"/>
          <p:cNvSpPr/>
          <p:nvPr/>
        </p:nvSpPr>
        <p:spPr>
          <a:xfrm>
            <a:off x="2560320" y="3913632"/>
            <a:ext cx="1837944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current best vs. DragonSuit Apex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5"/>
          <p:cNvSpPr/>
          <p:nvPr/>
        </p:nvSpPr>
        <p:spPr>
          <a:xfrm>
            <a:off x="4626864" y="1261872"/>
            <a:ext cx="2057400" cy="33832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71" name="Google Shape;171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18304" y="1371600"/>
            <a:ext cx="1874520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5"/>
          <p:cNvSpPr/>
          <p:nvPr/>
        </p:nvSpPr>
        <p:spPr>
          <a:xfrm>
            <a:off x="4736592" y="3712464"/>
            <a:ext cx="1837944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03 — Five-layer panel stack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5"/>
          <p:cNvSpPr/>
          <p:nvPr/>
        </p:nvSpPr>
        <p:spPr>
          <a:xfrm>
            <a:off x="4736592" y="3913632"/>
            <a:ext cx="1837944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exploded assembly view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5"/>
          <p:cNvSpPr/>
          <p:nvPr/>
        </p:nvSpPr>
        <p:spPr>
          <a:xfrm>
            <a:off x="6803136" y="1261872"/>
            <a:ext cx="2057400" cy="33832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75" name="Google Shape;175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94576" y="1371600"/>
            <a:ext cx="1874520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5"/>
          <p:cNvSpPr/>
          <p:nvPr/>
        </p:nvSpPr>
        <p:spPr>
          <a:xfrm>
            <a:off x="6912864" y="3712464"/>
            <a:ext cx="1837944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04 — Peregrine slot-wing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5"/>
          <p:cNvSpPr/>
          <p:nvPr/>
        </p:nvSpPr>
        <p:spPr>
          <a:xfrm>
            <a:off x="6912864" y="3913632"/>
            <a:ext cx="1837944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biological reference sketch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5"/>
          <p:cNvSpPr/>
          <p:nvPr/>
        </p:nvSpPr>
        <p:spPr>
          <a:xfrm>
            <a:off x="0" y="4873752"/>
            <a:ext cx="9144000" cy="269748"/>
          </a:xfrm>
          <a:prstGeom prst="rect">
            <a:avLst/>
          </a:prstGeom>
          <a:solidFill>
            <a:srgbClr val="2A2520"/>
          </a:solidFill>
          <a:ln cap="flat" cmpd="sng" w="12700">
            <a:solidFill>
              <a:srgbClr val="2A252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5"/>
          <p:cNvSpPr/>
          <p:nvPr/>
        </p:nvSpPr>
        <p:spPr>
          <a:xfrm>
            <a:off x="320040" y="4882896"/>
            <a:ext cx="5029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A8078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8A8078"/>
                </a:solidFill>
                <a:latin typeface="Arial"/>
                <a:ea typeface="Arial"/>
                <a:cs typeface="Arial"/>
                <a:sym typeface="Arial"/>
              </a:rPr>
              <a:t>DRAGONWORX BIOMIMETIC TECHNOLOGIES  ·  CONFIDENTIAL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5"/>
          <p:cNvSpPr/>
          <p:nvPr/>
        </p:nvSpPr>
        <p:spPr>
          <a:xfrm>
            <a:off x="5394960" y="4882896"/>
            <a:ext cx="3429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6540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7A6540"/>
                </a:solidFill>
                <a:latin typeface="Arial"/>
                <a:ea typeface="Arial"/>
                <a:cs typeface="Arial"/>
                <a:sym typeface="Arial"/>
              </a:rPr>
              <a:t>DIAGRAMS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6F2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"/>
          <p:cNvSpPr/>
          <p:nvPr/>
        </p:nvSpPr>
        <p:spPr>
          <a:xfrm>
            <a:off x="411480" y="274320"/>
            <a:ext cx="82296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PRODUCT LINE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6"/>
          <p:cNvSpPr/>
          <p:nvPr/>
        </p:nvSpPr>
        <p:spPr>
          <a:xfrm>
            <a:off x="411480" y="512064"/>
            <a:ext cx="1463040" cy="36576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6"/>
          <p:cNvSpPr/>
          <p:nvPr/>
        </p:nvSpPr>
        <p:spPr>
          <a:xfrm>
            <a:off x="411480" y="585216"/>
            <a:ext cx="832104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</a:pPr>
            <a:r>
              <a:rPr b="1" i="0" lang="en-US" sz="24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Four SKUs. Three markets.</a:t>
            </a:r>
            <a:endParaRPr b="0" i="0" sz="24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6"/>
          <p:cNvSpPr/>
          <p:nvPr/>
        </p:nvSpPr>
        <p:spPr>
          <a:xfrm>
            <a:off x="274320" y="1389888"/>
            <a:ext cx="2057400" cy="33832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6"/>
          <p:cNvSpPr/>
          <p:nvPr/>
        </p:nvSpPr>
        <p:spPr>
          <a:xfrm>
            <a:off x="274320" y="1389888"/>
            <a:ext cx="2057400" cy="54864"/>
          </a:xfrm>
          <a:prstGeom prst="rect">
            <a:avLst/>
          </a:prstGeom>
          <a:solidFill>
            <a:srgbClr val="7A6540"/>
          </a:solidFill>
          <a:ln cap="flat" cmpd="sng" w="12700">
            <a:solidFill>
              <a:srgbClr val="7A65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91" name="Google Shape;19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4320" y="1444752"/>
            <a:ext cx="2057400" cy="123444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6"/>
          <p:cNvSpPr/>
          <p:nvPr/>
        </p:nvSpPr>
        <p:spPr>
          <a:xfrm>
            <a:off x="365760" y="1481328"/>
            <a:ext cx="18745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0ECE6"/>
              </a:buClr>
              <a:buSzPts val="650"/>
              <a:buFont typeface="Arial"/>
              <a:buNone/>
            </a:pPr>
            <a:r>
              <a:rPr b="1" i="0" lang="en-US" sz="650" u="none" cap="none" strike="noStrike">
                <a:solidFill>
                  <a:srgbClr val="F0ECE6"/>
                </a:solidFill>
                <a:latin typeface="Arial"/>
                <a:ea typeface="Arial"/>
                <a:cs typeface="Arial"/>
                <a:sym typeface="Arial"/>
              </a:rPr>
              <a:t>CONSUMER · ENTRY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6"/>
          <p:cNvSpPr/>
          <p:nvPr/>
        </p:nvSpPr>
        <p:spPr>
          <a:xfrm>
            <a:off x="365760" y="2788920"/>
            <a:ext cx="1874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050"/>
              <a:buFont typeface="Georgia"/>
              <a:buNone/>
            </a:pPr>
            <a:r>
              <a:rPr b="1" i="0" lang="en-US" sz="1050" u="none" cap="none" strike="noStrike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rPr>
              <a:t>DragonSuit Scout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6"/>
          <p:cNvSpPr/>
          <p:nvPr/>
        </p:nvSpPr>
        <p:spPr>
          <a:xfrm>
            <a:off x="365760" y="3063240"/>
            <a:ext cx="18745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54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7A6540"/>
                </a:solidFill>
                <a:latin typeface="Arial"/>
                <a:ea typeface="Arial"/>
                <a:cs typeface="Arial"/>
                <a:sym typeface="Arial"/>
              </a:rPr>
              <a:t>$279 – $349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6"/>
          <p:cNvSpPr/>
          <p:nvPr/>
        </p:nvSpPr>
        <p:spPr>
          <a:xfrm>
            <a:off x="365760" y="3364992"/>
            <a:ext cx="1874520" cy="457200"/>
          </a:xfrm>
          <a:prstGeom prst="rect">
            <a:avLst/>
          </a:prstGeom>
          <a:solidFill>
            <a:srgbClr val="F8F6F2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6"/>
          <p:cNvSpPr/>
          <p:nvPr/>
        </p:nvSpPr>
        <p:spPr>
          <a:xfrm>
            <a:off x="402336" y="3383280"/>
            <a:ext cx="1801368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Glide  </a:t>
            </a:r>
            <a:r>
              <a:rPr b="1" i="0" lang="en-US" sz="750" u="none" cap="none" strike="noStrik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3.8–4.5:1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Min Alt  </a:t>
            </a:r>
            <a:r>
              <a:rPr b="1" i="0" lang="en-US" sz="750" u="none" cap="none" strike="noStrik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~37 m / 120 ft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6"/>
          <p:cNvSpPr/>
          <p:nvPr/>
        </p:nvSpPr>
        <p:spPr>
          <a:xfrm>
            <a:off x="365760" y="3877056"/>
            <a:ext cx="1874520" cy="777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EVA foam ribs + TPU tubercle strip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6"/>
          <p:cNvSpPr/>
          <p:nvPr/>
        </p:nvSpPr>
        <p:spPr>
          <a:xfrm>
            <a:off x="2450592" y="1389888"/>
            <a:ext cx="2057400" cy="33832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6"/>
          <p:cNvSpPr/>
          <p:nvPr/>
        </p:nvSpPr>
        <p:spPr>
          <a:xfrm>
            <a:off x="2450592" y="1389888"/>
            <a:ext cx="2057400" cy="54864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00" name="Google Shape;200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50592" y="1444752"/>
            <a:ext cx="2057400" cy="123444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6"/>
          <p:cNvSpPr/>
          <p:nvPr/>
        </p:nvSpPr>
        <p:spPr>
          <a:xfrm>
            <a:off x="2542032" y="1481328"/>
            <a:ext cx="18745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0ECE6"/>
              </a:buClr>
              <a:buSzPts val="650"/>
              <a:buFont typeface="Arial"/>
              <a:buNone/>
            </a:pPr>
            <a:r>
              <a:rPr b="1" i="0" lang="en-US" sz="650" u="none" cap="none" strike="noStrike">
                <a:solidFill>
                  <a:srgbClr val="F0ECE6"/>
                </a:solidFill>
                <a:latin typeface="Arial"/>
                <a:ea typeface="Arial"/>
                <a:cs typeface="Arial"/>
                <a:sym typeface="Arial"/>
              </a:rPr>
              <a:t>ELITE PILOTS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6"/>
          <p:cNvSpPr/>
          <p:nvPr/>
        </p:nvSpPr>
        <p:spPr>
          <a:xfrm>
            <a:off x="2542032" y="2788920"/>
            <a:ext cx="1874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050"/>
              <a:buFont typeface="Georgia"/>
              <a:buNone/>
            </a:pPr>
            <a:r>
              <a:rPr b="1" i="0" lang="en-US" sz="1050" u="none" cap="none" strike="noStrike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rPr>
              <a:t>DragonSuit Apex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6"/>
          <p:cNvSpPr/>
          <p:nvPr/>
        </p:nvSpPr>
        <p:spPr>
          <a:xfrm>
            <a:off x="2542032" y="3063240"/>
            <a:ext cx="18745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C8A96E"/>
                </a:solidFill>
                <a:latin typeface="Arial"/>
                <a:ea typeface="Arial"/>
                <a:cs typeface="Arial"/>
                <a:sym typeface="Arial"/>
              </a:rPr>
              <a:t>$10K – $18K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6"/>
          <p:cNvSpPr/>
          <p:nvPr/>
        </p:nvSpPr>
        <p:spPr>
          <a:xfrm>
            <a:off x="2542032" y="3364992"/>
            <a:ext cx="1874520" cy="457200"/>
          </a:xfrm>
          <a:prstGeom prst="rect">
            <a:avLst/>
          </a:prstGeom>
          <a:solidFill>
            <a:srgbClr val="F8F6F2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6"/>
          <p:cNvSpPr/>
          <p:nvPr/>
        </p:nvSpPr>
        <p:spPr>
          <a:xfrm>
            <a:off x="2578608" y="3383280"/>
            <a:ext cx="1801368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Glide  </a:t>
            </a:r>
            <a:r>
              <a:rPr b="1" i="0" lang="en-US" sz="750" u="none" cap="none" strike="noStrik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5.0–6.0:1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Min Alt  </a:t>
            </a:r>
            <a:r>
              <a:rPr b="1" i="0" lang="en-US" sz="750" u="none" cap="none" strike="noStrik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~27 m / 90 ft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6"/>
          <p:cNvSpPr/>
          <p:nvPr/>
        </p:nvSpPr>
        <p:spPr>
          <a:xfrm>
            <a:off x="2542032" y="3877056"/>
            <a:ext cx="1874520" cy="777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Full 5-layer SMP biomimetic stack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6"/>
          <p:cNvSpPr/>
          <p:nvPr/>
        </p:nvSpPr>
        <p:spPr>
          <a:xfrm>
            <a:off x="4626864" y="1389888"/>
            <a:ext cx="2057400" cy="33832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6"/>
          <p:cNvSpPr/>
          <p:nvPr/>
        </p:nvSpPr>
        <p:spPr>
          <a:xfrm>
            <a:off x="4626864" y="1389888"/>
            <a:ext cx="2057400" cy="54864"/>
          </a:xfrm>
          <a:prstGeom prst="rect">
            <a:avLst/>
          </a:prstGeom>
          <a:solidFill>
            <a:srgbClr val="B05050"/>
          </a:solidFill>
          <a:ln cap="flat" cmpd="sng" w="12700">
            <a:solidFill>
              <a:srgbClr val="B05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09" name="Google Shape;209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26864" y="1444752"/>
            <a:ext cx="2057400" cy="123444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6"/>
          <p:cNvSpPr/>
          <p:nvPr/>
        </p:nvSpPr>
        <p:spPr>
          <a:xfrm>
            <a:off x="4718304" y="1481328"/>
            <a:ext cx="18745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0ECE6"/>
              </a:buClr>
              <a:buSzPts val="650"/>
              <a:buFont typeface="Arial"/>
              <a:buNone/>
            </a:pPr>
            <a:r>
              <a:rPr b="1" i="0" lang="en-US" sz="650" u="none" cap="none" strike="noStrike">
                <a:solidFill>
                  <a:srgbClr val="F0ECE6"/>
                </a:solidFill>
                <a:latin typeface="Arial"/>
                <a:ea typeface="Arial"/>
                <a:cs typeface="Arial"/>
                <a:sym typeface="Arial"/>
              </a:rPr>
              <a:t>MILITARY · SOF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6"/>
          <p:cNvSpPr/>
          <p:nvPr/>
        </p:nvSpPr>
        <p:spPr>
          <a:xfrm>
            <a:off x="4718304" y="2788920"/>
            <a:ext cx="1874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050"/>
              <a:buFont typeface="Georgia"/>
              <a:buNone/>
            </a:pPr>
            <a:r>
              <a:rPr b="1" i="0" lang="en-US" sz="1050" u="none" cap="none" strike="noStrike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rPr>
              <a:t>DragonSuit Apex-M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6"/>
          <p:cNvSpPr/>
          <p:nvPr/>
        </p:nvSpPr>
        <p:spPr>
          <a:xfrm>
            <a:off x="4718304" y="3063240"/>
            <a:ext cx="18745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0505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B05050"/>
                </a:solidFill>
                <a:latin typeface="Arial"/>
                <a:ea typeface="Arial"/>
                <a:cs typeface="Arial"/>
                <a:sym typeface="Arial"/>
              </a:rPr>
              <a:t>$28K – $45K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6"/>
          <p:cNvSpPr/>
          <p:nvPr/>
        </p:nvSpPr>
        <p:spPr>
          <a:xfrm>
            <a:off x="4718304" y="3364992"/>
            <a:ext cx="1874520" cy="457200"/>
          </a:xfrm>
          <a:prstGeom prst="rect">
            <a:avLst/>
          </a:prstGeom>
          <a:solidFill>
            <a:srgbClr val="F8F6F2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6"/>
          <p:cNvSpPr/>
          <p:nvPr/>
        </p:nvSpPr>
        <p:spPr>
          <a:xfrm>
            <a:off x="4754880" y="3383280"/>
            <a:ext cx="1801368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Glide  </a:t>
            </a:r>
            <a:r>
              <a:rPr b="1" i="0" lang="en-US" sz="750" u="none" cap="none" strike="noStrik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5.0–6.0:1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Min Alt  </a:t>
            </a:r>
            <a:r>
              <a:rPr b="1" i="0" lang="en-US" sz="750" u="none" cap="none" strike="noStrik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&lt;27 m / 90 ft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6"/>
          <p:cNvSpPr/>
          <p:nvPr/>
        </p:nvSpPr>
        <p:spPr>
          <a:xfrm>
            <a:off x="4718304" y="3877056"/>
            <a:ext cx="1874520" cy="777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Helicoidal CFRP + NIJ ballistic + MOLLE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6"/>
          <p:cNvSpPr/>
          <p:nvPr/>
        </p:nvSpPr>
        <p:spPr>
          <a:xfrm>
            <a:off x="6803136" y="1389888"/>
            <a:ext cx="2057400" cy="33832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6"/>
          <p:cNvSpPr/>
          <p:nvPr/>
        </p:nvSpPr>
        <p:spPr>
          <a:xfrm>
            <a:off x="6803136" y="1389888"/>
            <a:ext cx="2057400" cy="54864"/>
          </a:xfrm>
          <a:prstGeom prst="rect">
            <a:avLst/>
          </a:prstGeom>
          <a:solidFill>
            <a:srgbClr val="3A6090"/>
          </a:solidFill>
          <a:ln cap="flat" cmpd="sng" w="12700">
            <a:solidFill>
              <a:srgbClr val="3A60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18" name="Google Shape;218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03136" y="1444752"/>
            <a:ext cx="2057400" cy="123444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6"/>
          <p:cNvSpPr/>
          <p:nvPr/>
        </p:nvSpPr>
        <p:spPr>
          <a:xfrm>
            <a:off x="6894576" y="1481328"/>
            <a:ext cx="18745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0ECE6"/>
              </a:buClr>
              <a:buSzPts val="650"/>
              <a:buFont typeface="Arial"/>
              <a:buNone/>
            </a:pPr>
            <a:r>
              <a:rPr b="1" i="0" lang="en-US" sz="650" u="none" cap="none" strike="noStrike">
                <a:solidFill>
                  <a:srgbClr val="F0ECE6"/>
                </a:solidFill>
                <a:latin typeface="Arial"/>
                <a:ea typeface="Arial"/>
                <a:cs typeface="Arial"/>
                <a:sym typeface="Arial"/>
              </a:rPr>
              <a:t>SEARCH &amp; RESCUE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6"/>
          <p:cNvSpPr/>
          <p:nvPr/>
        </p:nvSpPr>
        <p:spPr>
          <a:xfrm>
            <a:off x="6894576" y="2788920"/>
            <a:ext cx="1874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050"/>
              <a:buFont typeface="Georgia"/>
              <a:buNone/>
            </a:pPr>
            <a:r>
              <a:rPr b="1" i="0" lang="en-US" sz="1050" u="none" cap="none" strike="noStrike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rPr>
              <a:t>DragonSuit Apex-SAR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6"/>
          <p:cNvSpPr/>
          <p:nvPr/>
        </p:nvSpPr>
        <p:spPr>
          <a:xfrm>
            <a:off x="6894576" y="3063240"/>
            <a:ext cx="18745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609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3A6090"/>
                </a:solidFill>
                <a:latin typeface="Arial"/>
                <a:ea typeface="Arial"/>
                <a:cs typeface="Arial"/>
                <a:sym typeface="Arial"/>
              </a:rPr>
              <a:t>$18K – $24K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6"/>
          <p:cNvSpPr/>
          <p:nvPr/>
        </p:nvSpPr>
        <p:spPr>
          <a:xfrm>
            <a:off x="6894576" y="3364992"/>
            <a:ext cx="1874520" cy="457200"/>
          </a:xfrm>
          <a:prstGeom prst="rect">
            <a:avLst/>
          </a:prstGeom>
          <a:solidFill>
            <a:srgbClr val="F8F6F2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6"/>
          <p:cNvSpPr/>
          <p:nvPr/>
        </p:nvSpPr>
        <p:spPr>
          <a:xfrm>
            <a:off x="6931152" y="3383280"/>
            <a:ext cx="1801368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Glide  </a:t>
            </a:r>
            <a:r>
              <a:rPr b="1" i="0" lang="en-US" sz="750" u="none" cap="none" strike="noStrik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5.0–6.0:1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Min Alt  </a:t>
            </a:r>
            <a:r>
              <a:rPr b="1" i="0" lang="en-US" sz="750" u="none" cap="none" strike="noStrike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rPr>
              <a:t>~27 m / 90 ft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6"/>
          <p:cNvSpPr/>
          <p:nvPr/>
        </p:nvSpPr>
        <p:spPr>
          <a:xfrm>
            <a:off x="6894576" y="3877056"/>
            <a:ext cx="1874520" cy="777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Beacon integration + high-vis panels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6"/>
          <p:cNvSpPr/>
          <p:nvPr/>
        </p:nvSpPr>
        <p:spPr>
          <a:xfrm>
            <a:off x="274320" y="4809744"/>
            <a:ext cx="859536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Glide ratio and altitude are design targets based on CFD simulation and published component literature. Wind tunnel validation planned at UT Arlington ARC.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6"/>
          <p:cNvSpPr/>
          <p:nvPr/>
        </p:nvSpPr>
        <p:spPr>
          <a:xfrm>
            <a:off x="0" y="4873752"/>
            <a:ext cx="9144000" cy="269748"/>
          </a:xfrm>
          <a:prstGeom prst="rect">
            <a:avLst/>
          </a:prstGeom>
          <a:solidFill>
            <a:srgbClr val="2A2520"/>
          </a:solidFill>
          <a:ln cap="flat" cmpd="sng" w="12700">
            <a:solidFill>
              <a:srgbClr val="2A252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6"/>
          <p:cNvSpPr/>
          <p:nvPr/>
        </p:nvSpPr>
        <p:spPr>
          <a:xfrm>
            <a:off x="320040" y="4882896"/>
            <a:ext cx="5029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A8078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8A8078"/>
                </a:solidFill>
                <a:latin typeface="Arial"/>
                <a:ea typeface="Arial"/>
                <a:cs typeface="Arial"/>
                <a:sym typeface="Arial"/>
              </a:rPr>
              <a:t>DRAGONWORX BIOMIMETIC TECHNOLOGIES  ·  CONFIDENTIAL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6"/>
          <p:cNvSpPr/>
          <p:nvPr/>
        </p:nvSpPr>
        <p:spPr>
          <a:xfrm>
            <a:off x="5394960" y="4882896"/>
            <a:ext cx="3429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6540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7A6540"/>
                </a:solidFill>
                <a:latin typeface="Arial"/>
                <a:ea typeface="Arial"/>
                <a:cs typeface="Arial"/>
                <a:sym typeface="Arial"/>
              </a:rPr>
              <a:t>PRODUCT LINE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6F2"/>
        </a:soli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7"/>
          <p:cNvSpPr/>
          <p:nvPr/>
        </p:nvSpPr>
        <p:spPr>
          <a:xfrm>
            <a:off x="411480" y="274320"/>
            <a:ext cx="82296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MARKET OPPORTUNITY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7"/>
          <p:cNvSpPr/>
          <p:nvPr/>
        </p:nvSpPr>
        <p:spPr>
          <a:xfrm>
            <a:off x="411480" y="512064"/>
            <a:ext cx="1463040" cy="36576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7"/>
          <p:cNvSpPr/>
          <p:nvPr/>
        </p:nvSpPr>
        <p:spPr>
          <a:xfrm>
            <a:off x="411480" y="585216"/>
            <a:ext cx="832104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</a:pPr>
            <a:r>
              <a:rPr b="1" i="0" lang="en-US" sz="24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Three addressable markets. One materials platform.</a:t>
            </a:r>
            <a:endParaRPr b="0" i="0" sz="24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7"/>
          <p:cNvSpPr/>
          <p:nvPr/>
        </p:nvSpPr>
        <p:spPr>
          <a:xfrm>
            <a:off x="365760" y="1481328"/>
            <a:ext cx="4206240" cy="151790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7"/>
          <p:cNvSpPr/>
          <p:nvPr/>
        </p:nvSpPr>
        <p:spPr>
          <a:xfrm>
            <a:off x="365760" y="1481328"/>
            <a:ext cx="64008" cy="1517904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7"/>
          <p:cNvSpPr/>
          <p:nvPr/>
        </p:nvSpPr>
        <p:spPr>
          <a:xfrm>
            <a:off x="493776" y="1572768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🪂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7"/>
          <p:cNvSpPr/>
          <p:nvPr/>
        </p:nvSpPr>
        <p:spPr>
          <a:xfrm>
            <a:off x="1051560" y="1572768"/>
            <a:ext cx="22860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C8A96E"/>
                </a:solidFill>
                <a:latin typeface="Arial"/>
                <a:ea typeface="Arial"/>
                <a:cs typeface="Arial"/>
                <a:sym typeface="Arial"/>
              </a:rPr>
              <a:t>CONSUMER &amp; SPORT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7"/>
          <p:cNvSpPr/>
          <p:nvPr/>
        </p:nvSpPr>
        <p:spPr>
          <a:xfrm>
            <a:off x="3383280" y="1527048"/>
            <a:ext cx="109728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000"/>
              <a:buFont typeface="Georgia"/>
              <a:buNone/>
            </a:pPr>
            <a:r>
              <a:rPr b="1" i="0" lang="en-US" sz="2000" u="none" cap="none" strike="noStrike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rPr>
              <a:t>$420M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7"/>
          <p:cNvSpPr/>
          <p:nvPr/>
        </p:nvSpPr>
        <p:spPr>
          <a:xfrm>
            <a:off x="3383280" y="1856232"/>
            <a:ext cx="10972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TAM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7"/>
          <p:cNvSpPr/>
          <p:nvPr/>
        </p:nvSpPr>
        <p:spPr>
          <a:xfrm>
            <a:off x="493776" y="2075688"/>
            <a:ext cx="3950208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Global wingsuit, BASE, and skydiving equipment market. Scout SKU ($279–349) as the entry validation product. Growing 8% CAGR driven by extreme sport participation.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7"/>
          <p:cNvSpPr/>
          <p:nvPr/>
        </p:nvSpPr>
        <p:spPr>
          <a:xfrm>
            <a:off x="4800600" y="1481328"/>
            <a:ext cx="4206240" cy="151790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7"/>
          <p:cNvSpPr/>
          <p:nvPr/>
        </p:nvSpPr>
        <p:spPr>
          <a:xfrm>
            <a:off x="4800600" y="1481328"/>
            <a:ext cx="64008" cy="1517904"/>
          </a:xfrm>
          <a:prstGeom prst="rect">
            <a:avLst/>
          </a:prstGeom>
          <a:solidFill>
            <a:srgbClr val="B05050"/>
          </a:solidFill>
          <a:ln cap="flat" cmpd="sng" w="12700">
            <a:solidFill>
              <a:srgbClr val="B05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7"/>
          <p:cNvSpPr/>
          <p:nvPr/>
        </p:nvSpPr>
        <p:spPr>
          <a:xfrm>
            <a:off x="4928616" y="1572768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🎖️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7"/>
          <p:cNvSpPr/>
          <p:nvPr/>
        </p:nvSpPr>
        <p:spPr>
          <a:xfrm>
            <a:off x="5486400" y="1572768"/>
            <a:ext cx="22860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0505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B05050"/>
                </a:solidFill>
                <a:latin typeface="Arial"/>
                <a:ea typeface="Arial"/>
                <a:cs typeface="Arial"/>
                <a:sym typeface="Arial"/>
              </a:rPr>
              <a:t>MILITARY / SOF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7"/>
          <p:cNvSpPr/>
          <p:nvPr/>
        </p:nvSpPr>
        <p:spPr>
          <a:xfrm>
            <a:off x="7818120" y="1527048"/>
            <a:ext cx="109728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000"/>
              <a:buFont typeface="Georgia"/>
              <a:buNone/>
            </a:pPr>
            <a:r>
              <a:rPr b="1" i="0" lang="en-US" sz="2000" u="none" cap="none" strike="noStrike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rPr>
              <a:t>$2.4B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7"/>
          <p:cNvSpPr/>
          <p:nvPr/>
        </p:nvSpPr>
        <p:spPr>
          <a:xfrm>
            <a:off x="7818120" y="1856232"/>
            <a:ext cx="10972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TAM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7"/>
          <p:cNvSpPr/>
          <p:nvPr/>
        </p:nvSpPr>
        <p:spPr>
          <a:xfrm>
            <a:off x="4928616" y="2075688"/>
            <a:ext cx="3950208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US SOF wearable systems procurement. Apex-M addresses a passive low-observable insertion capability gap. SOCOM has independent acquisition budget. Highest-margin channel.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7"/>
          <p:cNvSpPr/>
          <p:nvPr/>
        </p:nvSpPr>
        <p:spPr>
          <a:xfrm>
            <a:off x="365760" y="3108960"/>
            <a:ext cx="4206240" cy="151790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7"/>
          <p:cNvSpPr/>
          <p:nvPr/>
        </p:nvSpPr>
        <p:spPr>
          <a:xfrm>
            <a:off x="365760" y="3108960"/>
            <a:ext cx="64008" cy="1517904"/>
          </a:xfrm>
          <a:prstGeom prst="rect">
            <a:avLst/>
          </a:prstGeom>
          <a:solidFill>
            <a:srgbClr val="3A6090"/>
          </a:solidFill>
          <a:ln cap="flat" cmpd="sng" w="12700">
            <a:solidFill>
              <a:srgbClr val="3A60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7"/>
          <p:cNvSpPr/>
          <p:nvPr/>
        </p:nvSpPr>
        <p:spPr>
          <a:xfrm>
            <a:off x="493776" y="320040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🔭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7"/>
          <p:cNvSpPr/>
          <p:nvPr/>
        </p:nvSpPr>
        <p:spPr>
          <a:xfrm>
            <a:off x="1051560" y="3200400"/>
            <a:ext cx="22860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609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3A6090"/>
                </a:solidFill>
                <a:latin typeface="Arial"/>
                <a:ea typeface="Arial"/>
                <a:cs typeface="Arial"/>
                <a:sym typeface="Arial"/>
              </a:rPr>
              <a:t>SEARCH &amp; RESCUE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7"/>
          <p:cNvSpPr/>
          <p:nvPr/>
        </p:nvSpPr>
        <p:spPr>
          <a:xfrm>
            <a:off x="3383280" y="3154680"/>
            <a:ext cx="109728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000"/>
              <a:buFont typeface="Georgia"/>
              <a:buNone/>
            </a:pPr>
            <a:r>
              <a:rPr b="1" i="0" lang="en-US" sz="2000" u="none" cap="none" strike="noStrike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rPr>
              <a:t>$180M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7"/>
          <p:cNvSpPr/>
          <p:nvPr/>
        </p:nvSpPr>
        <p:spPr>
          <a:xfrm>
            <a:off x="3383280" y="3483864"/>
            <a:ext cx="10972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TAM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7"/>
          <p:cNvSpPr/>
          <p:nvPr/>
        </p:nvSpPr>
        <p:spPr>
          <a:xfrm>
            <a:off x="493776" y="3703320"/>
            <a:ext cx="3950208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Apex-SAR targets government and NGO SAR operators. Beacon integration + high-vis panels. Lower-friction entry parallel to military procurement.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7"/>
          <p:cNvSpPr/>
          <p:nvPr/>
        </p:nvSpPr>
        <p:spPr>
          <a:xfrm>
            <a:off x="4800600" y="3108960"/>
            <a:ext cx="4206240" cy="151790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7"/>
          <p:cNvSpPr/>
          <p:nvPr/>
        </p:nvSpPr>
        <p:spPr>
          <a:xfrm>
            <a:off x="4800600" y="3108960"/>
            <a:ext cx="64008" cy="1517904"/>
          </a:xfrm>
          <a:prstGeom prst="rect">
            <a:avLst/>
          </a:prstGeom>
          <a:solidFill>
            <a:srgbClr val="3A8A3A"/>
          </a:solidFill>
          <a:ln cap="flat" cmpd="sng" w="12700">
            <a:solidFill>
              <a:srgbClr val="3A8A3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7"/>
          <p:cNvSpPr/>
          <p:nvPr/>
        </p:nvSpPr>
        <p:spPr>
          <a:xfrm>
            <a:off x="4928616" y="320040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🏭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7"/>
          <p:cNvSpPr/>
          <p:nvPr/>
        </p:nvSpPr>
        <p:spPr>
          <a:xfrm>
            <a:off x="5486400" y="3200400"/>
            <a:ext cx="22860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8A3A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3A8A3A"/>
                </a:solidFill>
                <a:latin typeface="Arial"/>
                <a:ea typeface="Arial"/>
                <a:cs typeface="Arial"/>
                <a:sym typeface="Arial"/>
              </a:rPr>
              <a:t>INDUSTRIAL PLATFORM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7"/>
          <p:cNvSpPr/>
          <p:nvPr/>
        </p:nvSpPr>
        <p:spPr>
          <a:xfrm>
            <a:off x="7818120" y="3154680"/>
            <a:ext cx="109728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000"/>
              <a:buFont typeface="Georgia"/>
              <a:buNone/>
            </a:pPr>
            <a:r>
              <a:rPr b="1" i="0" lang="en-US" sz="2000" u="none" cap="none" strike="noStrike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rPr>
              <a:t>$12B+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7"/>
          <p:cNvSpPr/>
          <p:nvPr/>
        </p:nvSpPr>
        <p:spPr>
          <a:xfrm>
            <a:off x="7818120" y="3483864"/>
            <a:ext cx="10972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TAM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7"/>
          <p:cNvSpPr/>
          <p:nvPr/>
        </p:nvSpPr>
        <p:spPr>
          <a:xfrm>
            <a:off x="4928616" y="3703320"/>
            <a:ext cx="3950208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The metamaterials platform licenses into robotics, aerospace manufacturing, and semiconductor handling. The suit validates the technology. The platform licenses into markets that dwarf the suit.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7"/>
          <p:cNvSpPr/>
          <p:nvPr/>
        </p:nvSpPr>
        <p:spPr>
          <a:xfrm>
            <a:off x="0" y="4873752"/>
            <a:ext cx="9144000" cy="269748"/>
          </a:xfrm>
          <a:prstGeom prst="rect">
            <a:avLst/>
          </a:prstGeom>
          <a:solidFill>
            <a:srgbClr val="2A2520"/>
          </a:solidFill>
          <a:ln cap="flat" cmpd="sng" w="12700">
            <a:solidFill>
              <a:srgbClr val="2A252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7"/>
          <p:cNvSpPr/>
          <p:nvPr/>
        </p:nvSpPr>
        <p:spPr>
          <a:xfrm>
            <a:off x="320040" y="4882896"/>
            <a:ext cx="5029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A8078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8A8078"/>
                </a:solidFill>
                <a:latin typeface="Arial"/>
                <a:ea typeface="Arial"/>
                <a:cs typeface="Arial"/>
                <a:sym typeface="Arial"/>
              </a:rPr>
              <a:t>DRAGONWORX BIOMIMETIC TECHNOLOGIES  ·  CONFIDENTIAL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7"/>
          <p:cNvSpPr/>
          <p:nvPr/>
        </p:nvSpPr>
        <p:spPr>
          <a:xfrm>
            <a:off x="5394960" y="4882896"/>
            <a:ext cx="3429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6540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7A6540"/>
                </a:solidFill>
                <a:latin typeface="Arial"/>
                <a:ea typeface="Arial"/>
                <a:cs typeface="Arial"/>
                <a:sym typeface="Arial"/>
              </a:rPr>
              <a:t>MARKET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6F2"/>
        </a:solid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"/>
          <p:cNvSpPr/>
          <p:nvPr/>
        </p:nvSpPr>
        <p:spPr>
          <a:xfrm>
            <a:off x="411480" y="274320"/>
            <a:ext cx="82296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COMPETITIVE ADVANTAGE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8"/>
          <p:cNvSpPr/>
          <p:nvPr/>
        </p:nvSpPr>
        <p:spPr>
          <a:xfrm>
            <a:off x="411480" y="512064"/>
            <a:ext cx="1463040" cy="36576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8"/>
          <p:cNvSpPr/>
          <p:nvPr/>
        </p:nvSpPr>
        <p:spPr>
          <a:xfrm>
            <a:off x="411480" y="585216"/>
            <a:ext cx="832104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</a:pPr>
            <a:r>
              <a:rPr b="1" i="0" lang="en-US" sz="24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The platform is the moat.</a:t>
            </a:r>
            <a:endParaRPr b="0" i="0" sz="24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</a:pPr>
            <a:r>
              <a:rPr b="1" i="0" lang="en-US" sz="24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The products are the revenue.</a:t>
            </a:r>
            <a:endParaRPr b="0" i="0" sz="24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8"/>
          <p:cNvSpPr/>
          <p:nvPr/>
        </p:nvSpPr>
        <p:spPr>
          <a:xfrm>
            <a:off x="365760" y="1499616"/>
            <a:ext cx="4160520" cy="96926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8"/>
          <p:cNvSpPr/>
          <p:nvPr/>
        </p:nvSpPr>
        <p:spPr>
          <a:xfrm>
            <a:off x="365760" y="1499616"/>
            <a:ext cx="64008" cy="969264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8"/>
          <p:cNvSpPr/>
          <p:nvPr/>
        </p:nvSpPr>
        <p:spPr>
          <a:xfrm>
            <a:off x="484632" y="1591056"/>
            <a:ext cx="475488" cy="475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🧬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8"/>
          <p:cNvSpPr/>
          <p:nvPr/>
        </p:nvSpPr>
        <p:spPr>
          <a:xfrm>
            <a:off x="1005840" y="1591056"/>
            <a:ext cx="33832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BIOLOGY AS IP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8"/>
          <p:cNvSpPr/>
          <p:nvPr/>
        </p:nvSpPr>
        <p:spPr>
          <a:xfrm>
            <a:off x="1005840" y="1810512"/>
            <a:ext cx="3383280" cy="5852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Four hundred million years of validated R&amp;D — none of it patented. The blueprints predate IP law by an inconvenient margin.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8"/>
          <p:cNvSpPr/>
          <p:nvPr/>
        </p:nvSpPr>
        <p:spPr>
          <a:xfrm>
            <a:off x="4754880" y="1499616"/>
            <a:ext cx="4160520" cy="96926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8"/>
          <p:cNvSpPr/>
          <p:nvPr/>
        </p:nvSpPr>
        <p:spPr>
          <a:xfrm>
            <a:off x="4754880" y="1499616"/>
            <a:ext cx="64008" cy="969264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8"/>
          <p:cNvSpPr/>
          <p:nvPr/>
        </p:nvSpPr>
        <p:spPr>
          <a:xfrm>
            <a:off x="4873752" y="1591056"/>
            <a:ext cx="475488" cy="475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🏭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8"/>
          <p:cNvSpPr/>
          <p:nvPr/>
        </p:nvSpPr>
        <p:spPr>
          <a:xfrm>
            <a:off x="5394960" y="1591056"/>
            <a:ext cx="33832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FABRICATION PATH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8"/>
          <p:cNvSpPr/>
          <p:nvPr/>
        </p:nvSpPr>
        <p:spPr>
          <a:xfrm>
            <a:off x="5394960" y="1810512"/>
            <a:ext cx="3383280" cy="5852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The performance gap was never in the biology. It was in the ability to fabricate the geometry at human scale. That path opened in the last five years.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8"/>
          <p:cNvSpPr/>
          <p:nvPr/>
        </p:nvSpPr>
        <p:spPr>
          <a:xfrm>
            <a:off x="365760" y="2551176"/>
            <a:ext cx="4160520" cy="96926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8"/>
          <p:cNvSpPr/>
          <p:nvPr/>
        </p:nvSpPr>
        <p:spPr>
          <a:xfrm>
            <a:off x="365760" y="2551176"/>
            <a:ext cx="64008" cy="969264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8"/>
          <p:cNvSpPr/>
          <p:nvPr/>
        </p:nvSpPr>
        <p:spPr>
          <a:xfrm>
            <a:off x="484632" y="2642616"/>
            <a:ext cx="475488" cy="475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🤖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8"/>
          <p:cNvSpPr/>
          <p:nvPr/>
        </p:nvSpPr>
        <p:spPr>
          <a:xfrm>
            <a:off x="1005840" y="2642616"/>
            <a:ext cx="33832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ADVERSARIAL AI DESIGN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8"/>
          <p:cNvSpPr/>
          <p:nvPr/>
        </p:nvSpPr>
        <p:spPr>
          <a:xfrm>
            <a:off x="1005840" y="2862072"/>
            <a:ext cx="3383280" cy="5852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AI models run against every design assumption — not to confirm, but to break. TRLs sourced from literature. Failure modes published. No internal optimism in the roadmap.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8"/>
          <p:cNvSpPr/>
          <p:nvPr/>
        </p:nvSpPr>
        <p:spPr>
          <a:xfrm>
            <a:off x="4754880" y="2551176"/>
            <a:ext cx="4160520" cy="96926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8"/>
          <p:cNvSpPr/>
          <p:nvPr/>
        </p:nvSpPr>
        <p:spPr>
          <a:xfrm>
            <a:off x="4754880" y="2551176"/>
            <a:ext cx="64008" cy="969264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8"/>
          <p:cNvSpPr/>
          <p:nvPr/>
        </p:nvSpPr>
        <p:spPr>
          <a:xfrm>
            <a:off x="4873752" y="2642616"/>
            <a:ext cx="475488" cy="475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⚡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8"/>
          <p:cNvSpPr/>
          <p:nvPr/>
        </p:nvSpPr>
        <p:spPr>
          <a:xfrm>
            <a:off x="5394960" y="2642616"/>
            <a:ext cx="33832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KAIZEN DISCIPLINE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8"/>
          <p:cNvSpPr/>
          <p:nvPr/>
        </p:nvSpPr>
        <p:spPr>
          <a:xfrm>
            <a:off x="5394960" y="2862072"/>
            <a:ext cx="3383280" cy="5852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Stop the line when something looks like it will break. Fix it before moving forward. Toyota and Dalio proved this works. We've built it into the design protocol.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8"/>
          <p:cNvSpPr/>
          <p:nvPr/>
        </p:nvSpPr>
        <p:spPr>
          <a:xfrm>
            <a:off x="365760" y="3602736"/>
            <a:ext cx="4160520" cy="96926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8"/>
          <p:cNvSpPr/>
          <p:nvPr/>
        </p:nvSpPr>
        <p:spPr>
          <a:xfrm>
            <a:off x="365760" y="3602736"/>
            <a:ext cx="64008" cy="969264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8"/>
          <p:cNvSpPr/>
          <p:nvPr/>
        </p:nvSpPr>
        <p:spPr>
          <a:xfrm>
            <a:off x="484632" y="3694176"/>
            <a:ext cx="475488" cy="475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📐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8"/>
          <p:cNvSpPr/>
          <p:nvPr/>
        </p:nvSpPr>
        <p:spPr>
          <a:xfrm>
            <a:off x="1005840" y="3694176"/>
            <a:ext cx="33832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PLATFORM ARCHITECTURE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8"/>
          <p:cNvSpPr/>
          <p:nvPr/>
        </p:nvSpPr>
        <p:spPr>
          <a:xfrm>
            <a:off x="1005840" y="3913632"/>
            <a:ext cx="3383280" cy="5852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14 technologies, 5 domains, one methodology. Each product validates the platform. Each platform layer seeds the next product.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8"/>
          <p:cNvSpPr/>
          <p:nvPr/>
        </p:nvSpPr>
        <p:spPr>
          <a:xfrm>
            <a:off x="4754880" y="3602736"/>
            <a:ext cx="4160520" cy="96926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8"/>
          <p:cNvSpPr/>
          <p:nvPr/>
        </p:nvSpPr>
        <p:spPr>
          <a:xfrm>
            <a:off x="4754880" y="3602736"/>
            <a:ext cx="64008" cy="969264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8"/>
          <p:cNvSpPr/>
          <p:nvPr/>
        </p:nvSpPr>
        <p:spPr>
          <a:xfrm>
            <a:off x="4873752" y="3694176"/>
            <a:ext cx="475488" cy="475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🔒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8"/>
          <p:cNvSpPr/>
          <p:nvPr/>
        </p:nvSpPr>
        <p:spPr>
          <a:xfrm>
            <a:off x="5394960" y="3694176"/>
            <a:ext cx="33832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DEFENSE MOAT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8"/>
          <p:cNvSpPr/>
          <p:nvPr/>
        </p:nvSpPr>
        <p:spPr>
          <a:xfrm>
            <a:off x="5394960" y="3913632"/>
            <a:ext cx="3383280" cy="5852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830"/>
              </a:buClr>
              <a:buSzPts val="850"/>
              <a:buFont typeface="Arial"/>
              <a:buNone/>
            </a:pPr>
            <a:r>
              <a:rPr b="0" i="0" lang="en-US" sz="850" u="none" cap="none" strike="noStrike">
                <a:solidFill>
                  <a:srgbClr val="3D3830"/>
                </a:solidFill>
                <a:latin typeface="Arial"/>
                <a:ea typeface="Arial"/>
                <a:cs typeface="Arial"/>
                <a:sym typeface="Arial"/>
              </a:rPr>
              <a:t>SOF insertion and covert access capabilities don't get commoditized. First-mover in a procurement channel with sticky, recurring revenue.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8"/>
          <p:cNvSpPr/>
          <p:nvPr/>
        </p:nvSpPr>
        <p:spPr>
          <a:xfrm>
            <a:off x="0" y="4873752"/>
            <a:ext cx="9144000" cy="269748"/>
          </a:xfrm>
          <a:prstGeom prst="rect">
            <a:avLst/>
          </a:prstGeom>
          <a:solidFill>
            <a:srgbClr val="2A2520"/>
          </a:solidFill>
          <a:ln cap="flat" cmpd="sng" w="12700">
            <a:solidFill>
              <a:srgbClr val="2A252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8"/>
          <p:cNvSpPr/>
          <p:nvPr/>
        </p:nvSpPr>
        <p:spPr>
          <a:xfrm>
            <a:off x="320040" y="4882896"/>
            <a:ext cx="5029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A8078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8A8078"/>
                </a:solidFill>
                <a:latin typeface="Arial"/>
                <a:ea typeface="Arial"/>
                <a:cs typeface="Arial"/>
                <a:sym typeface="Arial"/>
              </a:rPr>
              <a:t>DRAGONWORX BIOMIMETIC TECHNOLOGIES  ·  CONFIDENTIAL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8"/>
          <p:cNvSpPr/>
          <p:nvPr/>
        </p:nvSpPr>
        <p:spPr>
          <a:xfrm>
            <a:off x="5394960" y="4882896"/>
            <a:ext cx="3429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6540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7A6540"/>
                </a:solidFill>
                <a:latin typeface="Arial"/>
                <a:ea typeface="Arial"/>
                <a:cs typeface="Arial"/>
                <a:sym typeface="Arial"/>
              </a:rPr>
              <a:t>MOAT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6F2"/>
        </a:solidFill>
      </p:bgPr>
    </p:bg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9"/>
          <p:cNvSpPr/>
          <p:nvPr/>
        </p:nvSpPr>
        <p:spPr>
          <a:xfrm>
            <a:off x="411480" y="274320"/>
            <a:ext cx="82296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6782E"/>
              </a:buClr>
              <a:buSzPts val="750"/>
              <a:buFont typeface="Arial"/>
              <a:buNone/>
            </a:pPr>
            <a:r>
              <a:rPr b="1" i="0" lang="en-US" sz="750" u="none" cap="none" strike="noStrike">
                <a:solidFill>
                  <a:srgbClr val="96782E"/>
                </a:solidFill>
                <a:latin typeface="Arial"/>
                <a:ea typeface="Arial"/>
                <a:cs typeface="Arial"/>
                <a:sym typeface="Arial"/>
              </a:rPr>
              <a:t>PLATFORM ROADMAP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9"/>
          <p:cNvSpPr/>
          <p:nvPr/>
        </p:nvSpPr>
        <p:spPr>
          <a:xfrm>
            <a:off x="411480" y="512064"/>
            <a:ext cx="1463040" cy="36576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9"/>
          <p:cNvSpPr/>
          <p:nvPr/>
        </p:nvSpPr>
        <p:spPr>
          <a:xfrm>
            <a:off x="411480" y="585216"/>
            <a:ext cx="832104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</a:pPr>
            <a:r>
              <a:rPr b="1" i="0" lang="en-US" sz="24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The DragonSuit validates the platform.</a:t>
            </a:r>
            <a:endParaRPr b="0" i="0" sz="24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</a:pPr>
            <a:r>
              <a:rPr b="1" i="0" lang="en-US" sz="2400" u="none" cap="none" strike="noStrike">
                <a:solidFill>
                  <a:srgbClr val="605850"/>
                </a:solidFill>
                <a:latin typeface="Georgia"/>
                <a:ea typeface="Georgia"/>
                <a:cs typeface="Georgia"/>
                <a:sym typeface="Georgia"/>
              </a:rPr>
              <a:t>The platform funds everything else.</a:t>
            </a:r>
            <a:endParaRPr b="0" i="0" sz="2400" u="none" cap="none" strike="noStrike">
              <a:solidFill>
                <a:srgbClr val="6058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9"/>
          <p:cNvSpPr/>
          <p:nvPr/>
        </p:nvSpPr>
        <p:spPr>
          <a:xfrm>
            <a:off x="457200" y="1572768"/>
            <a:ext cx="8229600" cy="36576"/>
          </a:xfrm>
          <a:prstGeom prst="rect">
            <a:avLst/>
          </a:prstGeom>
          <a:solidFill>
            <a:srgbClr val="E0D8CC"/>
          </a:solidFill>
          <a:ln cap="flat" cmpd="sng" w="12700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9"/>
          <p:cNvSpPr/>
          <p:nvPr/>
        </p:nvSpPr>
        <p:spPr>
          <a:xfrm>
            <a:off x="1371600" y="1463040"/>
            <a:ext cx="237744" cy="237744"/>
          </a:xfrm>
          <a:prstGeom prst="ellipse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9"/>
          <p:cNvSpPr/>
          <p:nvPr/>
        </p:nvSpPr>
        <p:spPr>
          <a:xfrm>
            <a:off x="365760" y="1737360"/>
            <a:ext cx="201168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C8A96E"/>
                </a:solidFill>
                <a:latin typeface="Arial"/>
                <a:ea typeface="Arial"/>
                <a:cs typeface="Arial"/>
                <a:sym typeface="Arial"/>
              </a:rPr>
              <a:t>NOW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9"/>
          <p:cNvSpPr/>
          <p:nvPr/>
        </p:nvSpPr>
        <p:spPr>
          <a:xfrm>
            <a:off x="365760" y="1993392"/>
            <a:ext cx="2029968" cy="2743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9"/>
          <p:cNvSpPr/>
          <p:nvPr/>
        </p:nvSpPr>
        <p:spPr>
          <a:xfrm>
            <a:off x="365760" y="1993392"/>
            <a:ext cx="2029968" cy="54864"/>
          </a:xfrm>
          <a:prstGeom prst="rect">
            <a:avLst/>
          </a:prstGeom>
          <a:solidFill>
            <a:srgbClr val="C8A96E"/>
          </a:solidFill>
          <a:ln cap="flat" cmpd="sng" w="12700">
            <a:solidFill>
              <a:srgbClr val="C8A9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22" name="Google Shape;32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5760" y="2048256"/>
            <a:ext cx="2029968" cy="132588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9"/>
          <p:cNvSpPr/>
          <p:nvPr/>
        </p:nvSpPr>
        <p:spPr>
          <a:xfrm>
            <a:off x="457200" y="3438144"/>
            <a:ext cx="1847088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Georgia"/>
              <a:buNone/>
            </a:pPr>
            <a:r>
              <a:rPr b="1" i="0" lang="en-US" sz="1100" u="none" cap="none" strike="noStrike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rPr>
              <a:t>DragonSuit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9"/>
          <p:cNvSpPr/>
          <p:nvPr/>
        </p:nvSpPr>
        <p:spPr>
          <a:xfrm>
            <a:off x="457200" y="3730752"/>
            <a:ext cx="1847088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Consumer + Military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$1.8M seed round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9"/>
          <p:cNvSpPr/>
          <p:nvPr/>
        </p:nvSpPr>
        <p:spPr>
          <a:xfrm>
            <a:off x="3840480" y="1463040"/>
            <a:ext cx="237744" cy="237744"/>
          </a:xfrm>
          <a:prstGeom prst="ellipse">
            <a:avLst/>
          </a:prstGeom>
          <a:solidFill>
            <a:srgbClr val="3A8A3A"/>
          </a:solidFill>
          <a:ln cap="flat" cmpd="sng" w="12700">
            <a:solidFill>
              <a:srgbClr val="3A8A3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9"/>
          <p:cNvSpPr/>
          <p:nvPr/>
        </p:nvSpPr>
        <p:spPr>
          <a:xfrm>
            <a:off x="2834640" y="1737360"/>
            <a:ext cx="201168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A8A3A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3A8A3A"/>
                </a:solidFill>
                <a:latin typeface="Arial"/>
                <a:ea typeface="Arial"/>
                <a:cs typeface="Arial"/>
                <a:sym typeface="Arial"/>
              </a:rPr>
              <a:t>12–18 MO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9"/>
          <p:cNvSpPr/>
          <p:nvPr/>
        </p:nvSpPr>
        <p:spPr>
          <a:xfrm>
            <a:off x="2834640" y="1993392"/>
            <a:ext cx="2029968" cy="2743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9"/>
          <p:cNvSpPr/>
          <p:nvPr/>
        </p:nvSpPr>
        <p:spPr>
          <a:xfrm>
            <a:off x="2834640" y="1993392"/>
            <a:ext cx="2029968" cy="54864"/>
          </a:xfrm>
          <a:prstGeom prst="rect">
            <a:avLst/>
          </a:prstGeom>
          <a:solidFill>
            <a:srgbClr val="3A8A3A"/>
          </a:solidFill>
          <a:ln cap="flat" cmpd="sng" w="12700">
            <a:solidFill>
              <a:srgbClr val="3A8A3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29" name="Google Shape;329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34640" y="2048256"/>
            <a:ext cx="2029968" cy="1325880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9"/>
          <p:cNvSpPr/>
          <p:nvPr/>
        </p:nvSpPr>
        <p:spPr>
          <a:xfrm>
            <a:off x="2926080" y="3438144"/>
            <a:ext cx="1847088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Georgia"/>
              <a:buNone/>
            </a:pPr>
            <a:r>
              <a:rPr b="1" i="0" lang="en-US" sz="1100" u="none" cap="none" strike="noStrike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rPr>
              <a:t>GripSuit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9"/>
          <p:cNvSpPr/>
          <p:nvPr/>
        </p:nvSpPr>
        <p:spPr>
          <a:xfrm>
            <a:off x="2926080" y="3730752"/>
            <a:ext cx="1847088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Gecko Van der Waals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TRL 5 — highest readiness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9"/>
          <p:cNvSpPr/>
          <p:nvPr/>
        </p:nvSpPr>
        <p:spPr>
          <a:xfrm>
            <a:off x="6309360" y="1463040"/>
            <a:ext cx="237744" cy="237744"/>
          </a:xfrm>
          <a:prstGeom prst="ellipse">
            <a:avLst/>
          </a:prstGeom>
          <a:solidFill>
            <a:srgbClr val="3A6090"/>
          </a:solidFill>
          <a:ln cap="flat" cmpd="sng" w="12700">
            <a:solidFill>
              <a:srgbClr val="3A60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9"/>
          <p:cNvSpPr/>
          <p:nvPr/>
        </p:nvSpPr>
        <p:spPr>
          <a:xfrm>
            <a:off x="5303520" y="1737360"/>
            <a:ext cx="201168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A6090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3A6090"/>
                </a:solidFill>
                <a:latin typeface="Arial"/>
                <a:ea typeface="Arial"/>
                <a:cs typeface="Arial"/>
                <a:sym typeface="Arial"/>
              </a:rPr>
              <a:t>18–30 MO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9"/>
          <p:cNvSpPr/>
          <p:nvPr/>
        </p:nvSpPr>
        <p:spPr>
          <a:xfrm>
            <a:off x="5303520" y="1993392"/>
            <a:ext cx="2029968" cy="2743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9"/>
          <p:cNvSpPr/>
          <p:nvPr/>
        </p:nvSpPr>
        <p:spPr>
          <a:xfrm>
            <a:off x="5303520" y="1993392"/>
            <a:ext cx="2029968" cy="54864"/>
          </a:xfrm>
          <a:prstGeom prst="rect">
            <a:avLst/>
          </a:prstGeom>
          <a:solidFill>
            <a:srgbClr val="3A6090"/>
          </a:solidFill>
          <a:ln cap="flat" cmpd="sng" w="12700">
            <a:solidFill>
              <a:srgbClr val="3A60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36" name="Google Shape;336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03520" y="2048256"/>
            <a:ext cx="2029968" cy="132588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9"/>
          <p:cNvSpPr/>
          <p:nvPr/>
        </p:nvSpPr>
        <p:spPr>
          <a:xfrm>
            <a:off x="5394960" y="3438144"/>
            <a:ext cx="1847088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Georgia"/>
              <a:buNone/>
            </a:pPr>
            <a:r>
              <a:rPr b="1" i="0" lang="en-US" sz="1100" u="none" cap="none" strike="noStrike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rPr>
              <a:t>AquaSuit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9"/>
          <p:cNvSpPr/>
          <p:nvPr/>
        </p:nvSpPr>
        <p:spPr>
          <a:xfrm>
            <a:off x="5394960" y="3730752"/>
            <a:ext cx="1847088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Boxfish hull + denticles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TRL 3–5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9"/>
          <p:cNvSpPr/>
          <p:nvPr/>
        </p:nvSpPr>
        <p:spPr>
          <a:xfrm>
            <a:off x="8001000" y="1463040"/>
            <a:ext cx="237744" cy="237744"/>
          </a:xfrm>
          <a:prstGeom prst="ellipse">
            <a:avLst/>
          </a:prstGeom>
          <a:solidFill>
            <a:srgbClr val="B05050"/>
          </a:solidFill>
          <a:ln cap="flat" cmpd="sng" w="12700">
            <a:solidFill>
              <a:srgbClr val="B05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9"/>
          <p:cNvSpPr/>
          <p:nvPr/>
        </p:nvSpPr>
        <p:spPr>
          <a:xfrm>
            <a:off x="7086600" y="1737360"/>
            <a:ext cx="201168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05050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B05050"/>
                </a:solidFill>
                <a:latin typeface="Arial"/>
                <a:ea typeface="Arial"/>
                <a:cs typeface="Arial"/>
                <a:sym typeface="Arial"/>
              </a:rPr>
              <a:t>24–36 MO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9"/>
          <p:cNvSpPr/>
          <p:nvPr/>
        </p:nvSpPr>
        <p:spPr>
          <a:xfrm>
            <a:off x="7086600" y="1993392"/>
            <a:ext cx="1965960" cy="2743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0D8C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00000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9"/>
          <p:cNvSpPr/>
          <p:nvPr/>
        </p:nvSpPr>
        <p:spPr>
          <a:xfrm>
            <a:off x="7086600" y="1993392"/>
            <a:ext cx="1965960" cy="54864"/>
          </a:xfrm>
          <a:prstGeom prst="rect">
            <a:avLst/>
          </a:prstGeom>
          <a:solidFill>
            <a:srgbClr val="B05050"/>
          </a:solidFill>
          <a:ln cap="flat" cmpd="sng" w="12700">
            <a:solidFill>
              <a:srgbClr val="B05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43" name="Google Shape;343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086600" y="2048256"/>
            <a:ext cx="1965960" cy="1325880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9"/>
          <p:cNvSpPr/>
          <p:nvPr/>
        </p:nvSpPr>
        <p:spPr>
          <a:xfrm>
            <a:off x="7178040" y="3438144"/>
            <a:ext cx="17830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Georgia"/>
              <a:buNone/>
            </a:pPr>
            <a:r>
              <a:rPr b="1" i="0" lang="en-US" sz="1100" u="none" cap="none" strike="noStrike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rPr>
              <a:t>ArmorSuit + Platform Licensing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9"/>
          <p:cNvSpPr/>
          <p:nvPr/>
        </p:nvSpPr>
        <p:spPr>
          <a:xfrm>
            <a:off x="7178040" y="3730752"/>
            <a:ext cx="17830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Bouligand CFRP · TRL 5–6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6F65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7A6F65"/>
                </a:solidFill>
                <a:latin typeface="Arial"/>
                <a:ea typeface="Arial"/>
                <a:cs typeface="Arial"/>
                <a:sym typeface="Arial"/>
              </a:rPr>
              <a:t>Industrial licensing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9"/>
          <p:cNvSpPr/>
          <p:nvPr/>
        </p:nvSpPr>
        <p:spPr>
          <a:xfrm>
            <a:off x="0" y="4873752"/>
            <a:ext cx="9144000" cy="269748"/>
          </a:xfrm>
          <a:prstGeom prst="rect">
            <a:avLst/>
          </a:prstGeom>
          <a:solidFill>
            <a:srgbClr val="2A2520"/>
          </a:solidFill>
          <a:ln cap="flat" cmpd="sng" w="12700">
            <a:solidFill>
              <a:srgbClr val="2A252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9"/>
          <p:cNvSpPr/>
          <p:nvPr/>
        </p:nvSpPr>
        <p:spPr>
          <a:xfrm>
            <a:off x="320040" y="4882896"/>
            <a:ext cx="5029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A8078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8A8078"/>
                </a:solidFill>
                <a:latin typeface="Arial"/>
                <a:ea typeface="Arial"/>
                <a:cs typeface="Arial"/>
                <a:sym typeface="Arial"/>
              </a:rPr>
              <a:t>DRAGONWORX BIOMIMETIC TECHNOLOGIES  ·  CONFIDENTIAL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9"/>
          <p:cNvSpPr/>
          <p:nvPr/>
        </p:nvSpPr>
        <p:spPr>
          <a:xfrm>
            <a:off x="5394960" y="4882896"/>
            <a:ext cx="34290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6540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7A6540"/>
                </a:solidFill>
                <a:latin typeface="Arial"/>
                <a:ea typeface="Arial"/>
                <a:cs typeface="Arial"/>
                <a:sym typeface="Arial"/>
              </a:rPr>
              <a:t>ROADMAP</a:t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2026-05-27T11:24:38Z</dcterms:created>
  <dc:creator>Evan Norman</dc:creator>
</cp:coreProperties>
</file>